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344" r:id="rId2"/>
    <p:sldMasterId id="2147485030" r:id="rId3"/>
    <p:sldMasterId id="2147485212" r:id="rId4"/>
    <p:sldMasterId id="2147485226" r:id="rId5"/>
  </p:sldMasterIdLst>
  <p:notesMasterIdLst>
    <p:notesMasterId r:id="rId49"/>
  </p:notesMasterIdLst>
  <p:handoutMasterIdLst>
    <p:handoutMasterId r:id="rId50"/>
  </p:handoutMasterIdLst>
  <p:sldIdLst>
    <p:sldId id="330" r:id="rId6"/>
    <p:sldId id="347" r:id="rId7"/>
    <p:sldId id="350" r:id="rId8"/>
    <p:sldId id="380" r:id="rId9"/>
    <p:sldId id="381" r:id="rId10"/>
    <p:sldId id="351" r:id="rId11"/>
    <p:sldId id="352" r:id="rId12"/>
    <p:sldId id="354" r:id="rId13"/>
    <p:sldId id="353" r:id="rId14"/>
    <p:sldId id="355" r:id="rId15"/>
    <p:sldId id="356" r:id="rId16"/>
    <p:sldId id="379" r:id="rId17"/>
    <p:sldId id="382" r:id="rId18"/>
    <p:sldId id="358" r:id="rId19"/>
    <p:sldId id="357" r:id="rId20"/>
    <p:sldId id="361" r:id="rId21"/>
    <p:sldId id="359" r:id="rId22"/>
    <p:sldId id="369" r:id="rId23"/>
    <p:sldId id="362" r:id="rId24"/>
    <p:sldId id="360" r:id="rId25"/>
    <p:sldId id="383" r:id="rId26"/>
    <p:sldId id="363" r:id="rId27"/>
    <p:sldId id="384" r:id="rId28"/>
    <p:sldId id="364" r:id="rId29"/>
    <p:sldId id="366" r:id="rId30"/>
    <p:sldId id="368" r:id="rId31"/>
    <p:sldId id="385" r:id="rId32"/>
    <p:sldId id="386" r:id="rId33"/>
    <p:sldId id="365" r:id="rId34"/>
    <p:sldId id="387" r:id="rId35"/>
    <p:sldId id="367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88" r:id="rId44"/>
    <p:sldId id="377" r:id="rId45"/>
    <p:sldId id="378" r:id="rId46"/>
    <p:sldId id="329" r:id="rId47"/>
    <p:sldId id="342" r:id="rId48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400" kern="1200">
        <a:solidFill>
          <a:srgbClr val="37424A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66255AC-0B65-2D49-8C5A-52DBF9C23B70}">
          <p14:sldIdLst>
            <p14:sldId id="330"/>
            <p14:sldId id="347"/>
            <p14:sldId id="350"/>
            <p14:sldId id="380"/>
            <p14:sldId id="381"/>
            <p14:sldId id="351"/>
            <p14:sldId id="352"/>
            <p14:sldId id="354"/>
            <p14:sldId id="353"/>
            <p14:sldId id="355"/>
            <p14:sldId id="356"/>
            <p14:sldId id="379"/>
            <p14:sldId id="382"/>
            <p14:sldId id="358"/>
            <p14:sldId id="357"/>
            <p14:sldId id="361"/>
            <p14:sldId id="359"/>
            <p14:sldId id="369"/>
            <p14:sldId id="362"/>
            <p14:sldId id="360"/>
            <p14:sldId id="383"/>
            <p14:sldId id="363"/>
            <p14:sldId id="384"/>
            <p14:sldId id="364"/>
            <p14:sldId id="366"/>
            <p14:sldId id="368"/>
            <p14:sldId id="385"/>
            <p14:sldId id="386"/>
            <p14:sldId id="365"/>
            <p14:sldId id="387"/>
            <p14:sldId id="367"/>
            <p14:sldId id="370"/>
            <p14:sldId id="371"/>
            <p14:sldId id="372"/>
            <p14:sldId id="373"/>
            <p14:sldId id="374"/>
            <p14:sldId id="375"/>
            <p14:sldId id="376"/>
            <p14:sldId id="388"/>
            <p14:sldId id="377"/>
            <p14:sldId id="378"/>
            <p14:sldId id="329"/>
            <p14:sldId id="34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rck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7C"/>
    <a:srgbClr val="66203A"/>
    <a:srgbClr val="8F8F3A"/>
    <a:srgbClr val="5F5F5F"/>
    <a:srgbClr val="37424A"/>
    <a:srgbClr val="DEDDAB"/>
    <a:srgbClr val="F1D3DE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81220" autoAdjust="0"/>
  </p:normalViewPr>
  <p:slideViewPr>
    <p:cSldViewPr>
      <p:cViewPr varScale="1">
        <p:scale>
          <a:sx n="87" d="100"/>
          <a:sy n="87" d="100"/>
        </p:scale>
        <p:origin x="-1792" y="-104"/>
      </p:cViewPr>
      <p:guideLst>
        <p:guide orient="horz" pos="3840"/>
        <p:guide pos="4272"/>
      </p:guideLst>
    </p:cSldViewPr>
  </p:slideViewPr>
  <p:outlineViewPr>
    <p:cViewPr>
      <p:scale>
        <a:sx n="33" d="100"/>
        <a:sy n="33" d="100"/>
      </p:scale>
      <p:origin x="0" y="3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68" y="-84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C165E-F3F5-4025-8AE6-74A272023200}" type="doc">
      <dgm:prSet loTypeId="urn:microsoft.com/office/officeart/2005/8/layout/gear1" loCatId="cycle" qsTypeId="urn:microsoft.com/office/officeart/2005/8/quickstyle/simple1" qsCatId="simple" csTypeId="urn:microsoft.com/office/officeart/2005/8/colors/colorful5" csCatId="colorful" phldr="1"/>
      <dgm:spPr/>
    </dgm:pt>
    <dgm:pt modelId="{A345C8B8-2039-407A-BEE0-8DE4F203846F}">
      <dgm:prSet phldrT="[Text]" custT="1"/>
      <dgm:spPr/>
      <dgm:t>
        <a:bodyPr/>
        <a:lstStyle/>
        <a:p>
          <a:r>
            <a:rPr lang="en-GB" sz="1400" b="1" dirty="0" smtClean="0">
              <a:solidFill>
                <a:srgbClr val="66203A"/>
              </a:solidFill>
              <a:latin typeface="Calibri" panose="020F0502020204030204" pitchFamily="34" charset="0"/>
              <a:cs typeface="Calibri" panose="020F0502020204030204" pitchFamily="34" charset="0"/>
            </a:rPr>
            <a:t>Speed, certainty of Execution</a:t>
          </a:r>
          <a:endParaRPr lang="en-US" sz="1400" dirty="0">
            <a:solidFill>
              <a:srgbClr val="66203A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A408D-2A63-4947-B472-B0C572502F0F}" type="parTrans" cxnId="{F42FB59D-F7B3-4F71-8C71-72183A01CC1D}">
      <dgm:prSet/>
      <dgm:spPr/>
      <dgm:t>
        <a:bodyPr/>
        <a:lstStyle/>
        <a:p>
          <a:endParaRPr lang="en-US"/>
        </a:p>
      </dgm:t>
    </dgm:pt>
    <dgm:pt modelId="{E6C438A7-7A77-4048-AA61-50CC32877D06}" type="sibTrans" cxnId="{F42FB59D-F7B3-4F71-8C71-72183A01CC1D}">
      <dgm:prSet/>
      <dgm:spPr/>
      <dgm:t>
        <a:bodyPr/>
        <a:lstStyle/>
        <a:p>
          <a:endParaRPr lang="en-US"/>
        </a:p>
      </dgm:t>
    </dgm:pt>
    <dgm:pt modelId="{10E5EF39-F58C-41B7-9A72-3FD57F662872}">
      <dgm:prSet phldrT="[Text]" phldr="1"/>
      <dgm:spPr/>
      <dgm:t>
        <a:bodyPr/>
        <a:lstStyle/>
        <a:p>
          <a:endParaRPr lang="en-US" dirty="0"/>
        </a:p>
      </dgm:t>
    </dgm:pt>
    <dgm:pt modelId="{2C1C4888-FCFB-44FF-815F-7105B1DF641B}" type="parTrans" cxnId="{8A93A6D1-6AF9-4B59-BAC8-1DDD18B5B807}">
      <dgm:prSet/>
      <dgm:spPr/>
      <dgm:t>
        <a:bodyPr/>
        <a:lstStyle/>
        <a:p>
          <a:endParaRPr lang="en-US"/>
        </a:p>
      </dgm:t>
    </dgm:pt>
    <dgm:pt modelId="{DEE081E5-6A19-4538-9324-7038589505F4}" type="sibTrans" cxnId="{8A93A6D1-6AF9-4B59-BAC8-1DDD18B5B807}">
      <dgm:prSet/>
      <dgm:spPr/>
      <dgm:t>
        <a:bodyPr/>
        <a:lstStyle/>
        <a:p>
          <a:endParaRPr lang="en-US"/>
        </a:p>
      </dgm:t>
    </dgm:pt>
    <dgm:pt modelId="{5CB037BA-02F0-4268-B73E-2BC978182000}">
      <dgm:prSet phldrT="[Text]" phldr="1"/>
      <dgm:spPr/>
      <dgm:t>
        <a:bodyPr/>
        <a:lstStyle/>
        <a:p>
          <a:endParaRPr lang="en-US" dirty="0"/>
        </a:p>
      </dgm:t>
    </dgm:pt>
    <dgm:pt modelId="{6CE35558-63BA-487D-B9C4-DB7E323EA63B}" type="parTrans" cxnId="{FD29B8B6-B83F-407C-8273-21E6E5DBAEE8}">
      <dgm:prSet/>
      <dgm:spPr/>
      <dgm:t>
        <a:bodyPr/>
        <a:lstStyle/>
        <a:p>
          <a:endParaRPr lang="en-US"/>
        </a:p>
      </dgm:t>
    </dgm:pt>
    <dgm:pt modelId="{8CE02A9F-42BD-4DD2-B79B-B387C1789844}" type="sibTrans" cxnId="{FD29B8B6-B83F-407C-8273-21E6E5DBAEE8}">
      <dgm:prSet/>
      <dgm:spPr/>
      <dgm:t>
        <a:bodyPr/>
        <a:lstStyle/>
        <a:p>
          <a:endParaRPr lang="en-US"/>
        </a:p>
      </dgm:t>
    </dgm:pt>
    <dgm:pt modelId="{7F7623EE-D0EE-4DCD-82E8-854613CE348C}">
      <dgm:prSet custT="1"/>
      <dgm:spPr/>
      <dgm:t>
        <a:bodyPr/>
        <a:lstStyle/>
        <a:p>
          <a:r>
            <a:rPr lang="en-GB" sz="1400" b="1" dirty="0" smtClean="0">
              <a:solidFill>
                <a:srgbClr val="66203A"/>
              </a:solidFill>
              <a:latin typeface="Calibri" panose="020F0502020204030204" pitchFamily="34" charset="0"/>
              <a:cs typeface="Calibri" panose="020F0502020204030204" pitchFamily="34" charset="0"/>
            </a:rPr>
            <a:t>Innovation &amp; Insight</a:t>
          </a:r>
        </a:p>
      </dgm:t>
    </dgm:pt>
    <dgm:pt modelId="{D91A20EF-4679-4472-B21C-3BAF3AB3CA64}" type="parTrans" cxnId="{A1DF2978-4B79-428A-A061-C1842806845A}">
      <dgm:prSet/>
      <dgm:spPr/>
      <dgm:t>
        <a:bodyPr/>
        <a:lstStyle/>
        <a:p>
          <a:endParaRPr lang="en-US"/>
        </a:p>
      </dgm:t>
    </dgm:pt>
    <dgm:pt modelId="{A4BC672C-2AA7-4148-BE82-BC80E6DAC498}" type="sibTrans" cxnId="{A1DF2978-4B79-428A-A061-C1842806845A}">
      <dgm:prSet/>
      <dgm:spPr/>
      <dgm:t>
        <a:bodyPr/>
        <a:lstStyle/>
        <a:p>
          <a:endParaRPr lang="en-US"/>
        </a:p>
      </dgm:t>
    </dgm:pt>
    <dgm:pt modelId="{8D737C47-9D5D-4E0C-8333-0F2395756098}">
      <dgm:prSet custT="1"/>
      <dgm:spPr/>
      <dgm:t>
        <a:bodyPr/>
        <a:lstStyle/>
        <a:p>
          <a:r>
            <a:rPr lang="en-GB" sz="1400" b="1" dirty="0" smtClean="0">
              <a:latin typeface="Calibri" pitchFamily="34" charset="0"/>
              <a:cs typeface="Calibri" pitchFamily="34" charset="0"/>
            </a:rPr>
            <a:t>Access to top talent</a:t>
          </a:r>
        </a:p>
      </dgm:t>
    </dgm:pt>
    <dgm:pt modelId="{7A7A53EC-48B5-4650-84E1-8D9144943655}" type="parTrans" cxnId="{BFA8A494-3042-462C-ACD4-C52F512E3AB1}">
      <dgm:prSet/>
      <dgm:spPr/>
      <dgm:t>
        <a:bodyPr/>
        <a:lstStyle/>
        <a:p>
          <a:endParaRPr lang="en-US"/>
        </a:p>
      </dgm:t>
    </dgm:pt>
    <dgm:pt modelId="{39EA2079-A682-4518-B4E7-0DB5A6E7EDAC}" type="sibTrans" cxnId="{BFA8A494-3042-462C-ACD4-C52F512E3AB1}">
      <dgm:prSet/>
      <dgm:spPr/>
      <dgm:t>
        <a:bodyPr/>
        <a:lstStyle/>
        <a:p>
          <a:endParaRPr lang="en-US"/>
        </a:p>
      </dgm:t>
    </dgm:pt>
    <dgm:pt modelId="{3D13379F-435A-4A29-BC5E-27E2B149472B}" type="pres">
      <dgm:prSet presAssocID="{E3FC165E-F3F5-4025-8AE6-74A27202320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9CD62A2-448F-48B6-AC74-63A04CE559EC}" type="pres">
      <dgm:prSet presAssocID="{A345C8B8-2039-407A-BEE0-8DE4F203846F}" presName="gear1" presStyleLbl="node1" presStyleIdx="0" presStyleCnt="3" custScaleX="95055" custScaleY="9144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6C6BA9-F99B-42B6-A35B-646A957881E1}" type="pres">
      <dgm:prSet presAssocID="{A345C8B8-2039-407A-BEE0-8DE4F203846F}" presName="gear1srcNode" presStyleLbl="node1" presStyleIdx="0" presStyleCnt="3"/>
      <dgm:spPr/>
      <dgm:t>
        <a:bodyPr/>
        <a:lstStyle/>
        <a:p>
          <a:endParaRPr lang="en-US"/>
        </a:p>
      </dgm:t>
    </dgm:pt>
    <dgm:pt modelId="{462D0D45-BBF8-4B75-8E2C-984440191866}" type="pres">
      <dgm:prSet presAssocID="{A345C8B8-2039-407A-BEE0-8DE4F203846F}" presName="gear1dstNode" presStyleLbl="node1" presStyleIdx="0" presStyleCnt="3"/>
      <dgm:spPr/>
      <dgm:t>
        <a:bodyPr/>
        <a:lstStyle/>
        <a:p>
          <a:endParaRPr lang="en-US"/>
        </a:p>
      </dgm:t>
    </dgm:pt>
    <dgm:pt modelId="{ABB6C448-AD6D-4B06-B2AA-C3BA1F0C998D}" type="pres">
      <dgm:prSet presAssocID="{7F7623EE-D0EE-4DCD-82E8-854613CE348C}" presName="gear2" presStyleLbl="node1" presStyleIdx="1" presStyleCnt="3" custScaleX="126714" custScaleY="1222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274DF-FAF4-41E7-B811-D25361B4B901}" type="pres">
      <dgm:prSet presAssocID="{7F7623EE-D0EE-4DCD-82E8-854613CE348C}" presName="gear2srcNode" presStyleLbl="node1" presStyleIdx="1" presStyleCnt="3"/>
      <dgm:spPr/>
      <dgm:t>
        <a:bodyPr/>
        <a:lstStyle/>
        <a:p>
          <a:endParaRPr lang="en-US"/>
        </a:p>
      </dgm:t>
    </dgm:pt>
    <dgm:pt modelId="{174F9654-8A26-46CF-B17C-35E4EE747D1B}" type="pres">
      <dgm:prSet presAssocID="{7F7623EE-D0EE-4DCD-82E8-854613CE348C}" presName="gear2dstNode" presStyleLbl="node1" presStyleIdx="1" presStyleCnt="3"/>
      <dgm:spPr/>
      <dgm:t>
        <a:bodyPr/>
        <a:lstStyle/>
        <a:p>
          <a:endParaRPr lang="en-US"/>
        </a:p>
      </dgm:t>
    </dgm:pt>
    <dgm:pt modelId="{B9953E22-950E-49DD-A5F5-C121D373E1E8}" type="pres">
      <dgm:prSet presAssocID="{8D737C47-9D5D-4E0C-8333-0F2395756098}" presName="gear3" presStyleLbl="node1" presStyleIdx="2" presStyleCnt="3" custScaleX="129724" custScaleY="128967" custLinFactNeighborX="11218" custLinFactNeighborY="-6964"/>
      <dgm:spPr/>
      <dgm:t>
        <a:bodyPr/>
        <a:lstStyle/>
        <a:p>
          <a:endParaRPr lang="en-US"/>
        </a:p>
      </dgm:t>
    </dgm:pt>
    <dgm:pt modelId="{431B246E-421B-41A4-B584-1D51066B6513}" type="pres">
      <dgm:prSet presAssocID="{8D737C47-9D5D-4E0C-8333-0F239575609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753D5-F0D3-4E35-AF64-7FBD1768BB77}" type="pres">
      <dgm:prSet presAssocID="{8D737C47-9D5D-4E0C-8333-0F2395756098}" presName="gear3srcNode" presStyleLbl="node1" presStyleIdx="2" presStyleCnt="3"/>
      <dgm:spPr/>
      <dgm:t>
        <a:bodyPr/>
        <a:lstStyle/>
        <a:p>
          <a:endParaRPr lang="en-US"/>
        </a:p>
      </dgm:t>
    </dgm:pt>
    <dgm:pt modelId="{AB5F2F93-08BC-4877-A979-8E17AF2D21CF}" type="pres">
      <dgm:prSet presAssocID="{8D737C47-9D5D-4E0C-8333-0F2395756098}" presName="gear3dstNode" presStyleLbl="node1" presStyleIdx="2" presStyleCnt="3"/>
      <dgm:spPr/>
      <dgm:t>
        <a:bodyPr/>
        <a:lstStyle/>
        <a:p>
          <a:endParaRPr lang="en-US"/>
        </a:p>
      </dgm:t>
    </dgm:pt>
    <dgm:pt modelId="{28F32403-F69D-472B-B5BE-11823E0BF96A}" type="pres">
      <dgm:prSet presAssocID="{E6C438A7-7A77-4048-AA61-50CC32877D06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272422EE-3982-4559-9A34-7E91E6131EDF}" type="pres">
      <dgm:prSet presAssocID="{A4BC672C-2AA7-4148-BE82-BC80E6DAC498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05619F6C-6E79-432F-9B1B-120B5DFC4D3C}" type="pres">
      <dgm:prSet presAssocID="{39EA2079-A682-4518-B4E7-0DB5A6E7EDA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0B9279A-5835-411C-9AF3-3B6F4AAE1EF3}" type="presOf" srcId="{7F7623EE-D0EE-4DCD-82E8-854613CE348C}" destId="{174F9654-8A26-46CF-B17C-35E4EE747D1B}" srcOrd="2" destOrd="0" presId="urn:microsoft.com/office/officeart/2005/8/layout/gear1"/>
    <dgm:cxn modelId="{8DD478B1-EA1B-4D3B-B7C8-D9A4CB692472}" type="presOf" srcId="{E3FC165E-F3F5-4025-8AE6-74A272023200}" destId="{3D13379F-435A-4A29-BC5E-27E2B149472B}" srcOrd="0" destOrd="0" presId="urn:microsoft.com/office/officeart/2005/8/layout/gear1"/>
    <dgm:cxn modelId="{13EEE737-A586-4947-BEEB-EBA71B6F5D4D}" type="presOf" srcId="{8D737C47-9D5D-4E0C-8333-0F2395756098}" destId="{431B246E-421B-41A4-B584-1D51066B6513}" srcOrd="1" destOrd="0" presId="urn:microsoft.com/office/officeart/2005/8/layout/gear1"/>
    <dgm:cxn modelId="{8A93A6D1-6AF9-4B59-BAC8-1DDD18B5B807}" srcId="{E3FC165E-F3F5-4025-8AE6-74A272023200}" destId="{10E5EF39-F58C-41B7-9A72-3FD57F662872}" srcOrd="3" destOrd="0" parTransId="{2C1C4888-FCFB-44FF-815F-7105B1DF641B}" sibTransId="{DEE081E5-6A19-4538-9324-7038589505F4}"/>
    <dgm:cxn modelId="{B6AC7138-1C98-439D-BA8F-9280735B0833}" type="presOf" srcId="{A345C8B8-2039-407A-BEE0-8DE4F203846F}" destId="{FF6C6BA9-F99B-42B6-A35B-646A957881E1}" srcOrd="1" destOrd="0" presId="urn:microsoft.com/office/officeart/2005/8/layout/gear1"/>
    <dgm:cxn modelId="{F42FB59D-F7B3-4F71-8C71-72183A01CC1D}" srcId="{E3FC165E-F3F5-4025-8AE6-74A272023200}" destId="{A345C8B8-2039-407A-BEE0-8DE4F203846F}" srcOrd="0" destOrd="0" parTransId="{373A408D-2A63-4947-B472-B0C572502F0F}" sibTransId="{E6C438A7-7A77-4048-AA61-50CC32877D06}"/>
    <dgm:cxn modelId="{F34EDE9C-5A48-4D31-9295-321482B2B396}" type="presOf" srcId="{A345C8B8-2039-407A-BEE0-8DE4F203846F}" destId="{A9CD62A2-448F-48B6-AC74-63A04CE559EC}" srcOrd="0" destOrd="0" presId="urn:microsoft.com/office/officeart/2005/8/layout/gear1"/>
    <dgm:cxn modelId="{FD29B8B6-B83F-407C-8273-21E6E5DBAEE8}" srcId="{E3FC165E-F3F5-4025-8AE6-74A272023200}" destId="{5CB037BA-02F0-4268-B73E-2BC978182000}" srcOrd="4" destOrd="0" parTransId="{6CE35558-63BA-487D-B9C4-DB7E323EA63B}" sibTransId="{8CE02A9F-42BD-4DD2-B79B-B387C1789844}"/>
    <dgm:cxn modelId="{19886863-EEFC-4C79-91BE-F12BF2B6C2B8}" type="presOf" srcId="{8D737C47-9D5D-4E0C-8333-0F2395756098}" destId="{B9953E22-950E-49DD-A5F5-C121D373E1E8}" srcOrd="0" destOrd="0" presId="urn:microsoft.com/office/officeart/2005/8/layout/gear1"/>
    <dgm:cxn modelId="{397192BF-B33D-4A59-85F7-C563DB85D3FB}" type="presOf" srcId="{E6C438A7-7A77-4048-AA61-50CC32877D06}" destId="{28F32403-F69D-472B-B5BE-11823E0BF96A}" srcOrd="0" destOrd="0" presId="urn:microsoft.com/office/officeart/2005/8/layout/gear1"/>
    <dgm:cxn modelId="{A1031D19-A9D2-42EC-A20E-B451C7FA90BF}" type="presOf" srcId="{A4BC672C-2AA7-4148-BE82-BC80E6DAC498}" destId="{272422EE-3982-4559-9A34-7E91E6131EDF}" srcOrd="0" destOrd="0" presId="urn:microsoft.com/office/officeart/2005/8/layout/gear1"/>
    <dgm:cxn modelId="{155995B3-59FD-49D3-B2A6-6C55DBFDAA78}" type="presOf" srcId="{7F7623EE-D0EE-4DCD-82E8-854613CE348C}" destId="{D5B274DF-FAF4-41E7-B811-D25361B4B901}" srcOrd="1" destOrd="0" presId="urn:microsoft.com/office/officeart/2005/8/layout/gear1"/>
    <dgm:cxn modelId="{91C98253-901D-43CC-9225-1CE187C80CB1}" type="presOf" srcId="{8D737C47-9D5D-4E0C-8333-0F2395756098}" destId="{AB5F2F93-08BC-4877-A979-8E17AF2D21CF}" srcOrd="3" destOrd="0" presId="urn:microsoft.com/office/officeart/2005/8/layout/gear1"/>
    <dgm:cxn modelId="{A1DF2978-4B79-428A-A061-C1842806845A}" srcId="{E3FC165E-F3F5-4025-8AE6-74A272023200}" destId="{7F7623EE-D0EE-4DCD-82E8-854613CE348C}" srcOrd="1" destOrd="0" parTransId="{D91A20EF-4679-4472-B21C-3BAF3AB3CA64}" sibTransId="{A4BC672C-2AA7-4148-BE82-BC80E6DAC498}"/>
    <dgm:cxn modelId="{E61C5FE4-9E0E-4839-A09D-E7365B0977A5}" type="presOf" srcId="{39EA2079-A682-4518-B4E7-0DB5A6E7EDAC}" destId="{05619F6C-6E79-432F-9B1B-120B5DFC4D3C}" srcOrd="0" destOrd="0" presId="urn:microsoft.com/office/officeart/2005/8/layout/gear1"/>
    <dgm:cxn modelId="{55BB66A8-C5AD-487E-8C1B-D206CAE6D509}" type="presOf" srcId="{7F7623EE-D0EE-4DCD-82E8-854613CE348C}" destId="{ABB6C448-AD6D-4B06-B2AA-C3BA1F0C998D}" srcOrd="0" destOrd="0" presId="urn:microsoft.com/office/officeart/2005/8/layout/gear1"/>
    <dgm:cxn modelId="{101BBC57-36D0-483A-B0BA-22EE51B6EF54}" type="presOf" srcId="{A345C8B8-2039-407A-BEE0-8DE4F203846F}" destId="{462D0D45-BBF8-4B75-8E2C-984440191866}" srcOrd="2" destOrd="0" presId="urn:microsoft.com/office/officeart/2005/8/layout/gear1"/>
    <dgm:cxn modelId="{BFA8A494-3042-462C-ACD4-C52F512E3AB1}" srcId="{E3FC165E-F3F5-4025-8AE6-74A272023200}" destId="{8D737C47-9D5D-4E0C-8333-0F2395756098}" srcOrd="2" destOrd="0" parTransId="{7A7A53EC-48B5-4650-84E1-8D9144943655}" sibTransId="{39EA2079-A682-4518-B4E7-0DB5A6E7EDAC}"/>
    <dgm:cxn modelId="{24AEC7C9-239A-49C3-9971-4E4E2F54732E}" type="presOf" srcId="{8D737C47-9D5D-4E0C-8333-0F2395756098}" destId="{D06753D5-F0D3-4E35-AF64-7FBD1768BB77}" srcOrd="2" destOrd="0" presId="urn:microsoft.com/office/officeart/2005/8/layout/gear1"/>
    <dgm:cxn modelId="{1FA77123-D99F-455E-8D96-061B0AC0D03A}" type="presParOf" srcId="{3D13379F-435A-4A29-BC5E-27E2B149472B}" destId="{A9CD62A2-448F-48B6-AC74-63A04CE559EC}" srcOrd="0" destOrd="0" presId="urn:microsoft.com/office/officeart/2005/8/layout/gear1"/>
    <dgm:cxn modelId="{74693AD2-B5B9-40F5-AE28-BCAF189FE6A5}" type="presParOf" srcId="{3D13379F-435A-4A29-BC5E-27E2B149472B}" destId="{FF6C6BA9-F99B-42B6-A35B-646A957881E1}" srcOrd="1" destOrd="0" presId="urn:microsoft.com/office/officeart/2005/8/layout/gear1"/>
    <dgm:cxn modelId="{4EFF2BC7-DE2A-4763-9BA0-27C1DB43916C}" type="presParOf" srcId="{3D13379F-435A-4A29-BC5E-27E2B149472B}" destId="{462D0D45-BBF8-4B75-8E2C-984440191866}" srcOrd="2" destOrd="0" presId="urn:microsoft.com/office/officeart/2005/8/layout/gear1"/>
    <dgm:cxn modelId="{1E7CE284-AF87-47B2-97C9-FF0A950CF02E}" type="presParOf" srcId="{3D13379F-435A-4A29-BC5E-27E2B149472B}" destId="{ABB6C448-AD6D-4B06-B2AA-C3BA1F0C998D}" srcOrd="3" destOrd="0" presId="urn:microsoft.com/office/officeart/2005/8/layout/gear1"/>
    <dgm:cxn modelId="{B330D28C-8CFC-4A87-B51D-20C002980916}" type="presParOf" srcId="{3D13379F-435A-4A29-BC5E-27E2B149472B}" destId="{D5B274DF-FAF4-41E7-B811-D25361B4B901}" srcOrd="4" destOrd="0" presId="urn:microsoft.com/office/officeart/2005/8/layout/gear1"/>
    <dgm:cxn modelId="{8E4F79AC-388A-461A-940D-B3C3D318B476}" type="presParOf" srcId="{3D13379F-435A-4A29-BC5E-27E2B149472B}" destId="{174F9654-8A26-46CF-B17C-35E4EE747D1B}" srcOrd="5" destOrd="0" presId="urn:microsoft.com/office/officeart/2005/8/layout/gear1"/>
    <dgm:cxn modelId="{1A970FDC-0FF7-4802-8F8F-D1DE393A69AE}" type="presParOf" srcId="{3D13379F-435A-4A29-BC5E-27E2B149472B}" destId="{B9953E22-950E-49DD-A5F5-C121D373E1E8}" srcOrd="6" destOrd="0" presId="urn:microsoft.com/office/officeart/2005/8/layout/gear1"/>
    <dgm:cxn modelId="{40C439D3-B6B1-486D-908F-BE8283C85106}" type="presParOf" srcId="{3D13379F-435A-4A29-BC5E-27E2B149472B}" destId="{431B246E-421B-41A4-B584-1D51066B6513}" srcOrd="7" destOrd="0" presId="urn:microsoft.com/office/officeart/2005/8/layout/gear1"/>
    <dgm:cxn modelId="{24CFEF7D-6F33-496A-9710-B51F7F50FF9C}" type="presParOf" srcId="{3D13379F-435A-4A29-BC5E-27E2B149472B}" destId="{D06753D5-F0D3-4E35-AF64-7FBD1768BB77}" srcOrd="8" destOrd="0" presId="urn:microsoft.com/office/officeart/2005/8/layout/gear1"/>
    <dgm:cxn modelId="{1612CBA9-BCDB-4F7E-AC8A-AAE3295F4BBA}" type="presParOf" srcId="{3D13379F-435A-4A29-BC5E-27E2B149472B}" destId="{AB5F2F93-08BC-4877-A979-8E17AF2D21CF}" srcOrd="9" destOrd="0" presId="urn:microsoft.com/office/officeart/2005/8/layout/gear1"/>
    <dgm:cxn modelId="{7E4D9432-2D20-4606-A82A-640AAF84AB8A}" type="presParOf" srcId="{3D13379F-435A-4A29-BC5E-27E2B149472B}" destId="{28F32403-F69D-472B-B5BE-11823E0BF96A}" srcOrd="10" destOrd="0" presId="urn:microsoft.com/office/officeart/2005/8/layout/gear1"/>
    <dgm:cxn modelId="{7418C421-46B0-44E7-BA53-E5AD36FAEF7B}" type="presParOf" srcId="{3D13379F-435A-4A29-BC5E-27E2B149472B}" destId="{272422EE-3982-4559-9A34-7E91E6131EDF}" srcOrd="11" destOrd="0" presId="urn:microsoft.com/office/officeart/2005/8/layout/gear1"/>
    <dgm:cxn modelId="{117CA98F-0AF8-4C01-93CD-64EB7327A991}" type="presParOf" srcId="{3D13379F-435A-4A29-BC5E-27E2B149472B}" destId="{05619F6C-6E79-432F-9B1B-120B5DFC4D3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D62A2-448F-48B6-AC74-63A04CE559EC}">
      <dsp:nvSpPr>
        <dsp:cNvPr id="0" name=""/>
        <dsp:cNvSpPr/>
      </dsp:nvSpPr>
      <dsp:spPr>
        <a:xfrm>
          <a:off x="1765812" y="2284661"/>
          <a:ext cx="1855511" cy="1877905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>
              <a:solidFill>
                <a:srgbClr val="66203A"/>
              </a:solidFill>
              <a:latin typeface="Calibri" panose="020F0502020204030204" pitchFamily="34" charset="0"/>
              <a:cs typeface="Calibri" panose="020F0502020204030204" pitchFamily="34" charset="0"/>
            </a:rPr>
            <a:t>Speed, certainty of Execution</a:t>
          </a:r>
          <a:endParaRPr lang="en-US" sz="1400" kern="1200" dirty="0">
            <a:solidFill>
              <a:srgbClr val="66203A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38852" y="2723063"/>
        <a:ext cx="1109431" cy="968160"/>
      </dsp:txXfrm>
    </dsp:sp>
    <dsp:sp modelId="{ABB6C448-AD6D-4B06-B2AA-C3BA1F0C998D}">
      <dsp:nvSpPr>
        <dsp:cNvPr id="0" name=""/>
        <dsp:cNvSpPr/>
      </dsp:nvSpPr>
      <dsp:spPr>
        <a:xfrm>
          <a:off x="323242" y="1545420"/>
          <a:ext cx="1892498" cy="1825529"/>
        </a:xfrm>
        <a:prstGeom prst="gear6">
          <a:avLst/>
        </a:prstGeom>
        <a:solidFill>
          <a:schemeClr val="accent5">
            <a:hueOff val="1628512"/>
            <a:satOff val="5598"/>
            <a:lumOff val="-26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>
              <a:solidFill>
                <a:srgbClr val="66203A"/>
              </a:solidFill>
              <a:latin typeface="Calibri" panose="020F0502020204030204" pitchFamily="34" charset="0"/>
              <a:cs typeface="Calibri" panose="020F0502020204030204" pitchFamily="34" charset="0"/>
            </a:rPr>
            <a:t>Innovation &amp; Insight</a:t>
          </a:r>
        </a:p>
      </dsp:txBody>
      <dsp:txXfrm>
        <a:off x="792559" y="2007780"/>
        <a:ext cx="953864" cy="900809"/>
      </dsp:txXfrm>
    </dsp:sp>
    <dsp:sp modelId="{B9953E22-950E-49DD-A5F5-C121D373E1E8}">
      <dsp:nvSpPr>
        <dsp:cNvPr id="0" name=""/>
        <dsp:cNvSpPr/>
      </dsp:nvSpPr>
      <dsp:spPr>
        <a:xfrm rot="20700000">
          <a:off x="1340797" y="346322"/>
          <a:ext cx="1902364" cy="1883177"/>
        </a:xfrm>
        <a:prstGeom prst="gear6">
          <a:avLst/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>
              <a:latin typeface="Calibri" pitchFamily="34" charset="0"/>
              <a:cs typeface="Calibri" pitchFamily="34" charset="0"/>
            </a:rPr>
            <a:t>Access to top talent</a:t>
          </a:r>
        </a:p>
      </dsp:txBody>
      <dsp:txXfrm rot="-20700000">
        <a:off x="1759179" y="758220"/>
        <a:ext cx="1065599" cy="1059381"/>
      </dsp:txXfrm>
    </dsp:sp>
    <dsp:sp modelId="{28F32403-F69D-472B-B5BE-11823E0BF96A}">
      <dsp:nvSpPr>
        <dsp:cNvPr id="0" name=""/>
        <dsp:cNvSpPr/>
      </dsp:nvSpPr>
      <dsp:spPr>
        <a:xfrm>
          <a:off x="1554652" y="1889763"/>
          <a:ext cx="2628595" cy="2628595"/>
        </a:xfrm>
        <a:prstGeom prst="circularArrow">
          <a:avLst>
            <a:gd name="adj1" fmla="val 4687"/>
            <a:gd name="adj2" fmla="val 299029"/>
            <a:gd name="adj3" fmla="val 2504221"/>
            <a:gd name="adj4" fmla="val 15887251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422EE-3982-4559-9A34-7E91E6131EDF}">
      <dsp:nvSpPr>
        <dsp:cNvPr id="0" name=""/>
        <dsp:cNvSpPr/>
      </dsp:nvSpPr>
      <dsp:spPr>
        <a:xfrm>
          <a:off x="258232" y="1382942"/>
          <a:ext cx="1909838" cy="19098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1628512"/>
            <a:satOff val="5598"/>
            <a:lumOff val="-2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19F6C-6E79-432F-9B1B-120B5DFC4D3C}">
      <dsp:nvSpPr>
        <dsp:cNvPr id="0" name=""/>
        <dsp:cNvSpPr/>
      </dsp:nvSpPr>
      <dsp:spPr>
        <a:xfrm>
          <a:off x="1020768" y="362497"/>
          <a:ext cx="2059190" cy="205919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3713" cy="463550"/>
          </a:xfrm>
          <a:prstGeom prst="rect">
            <a:avLst/>
          </a:prstGeom>
        </p:spPr>
        <p:txBody>
          <a:bodyPr vert="horz" lIns="87999" tIns="43999" rIns="87999" bIns="43999" rtlCol="0"/>
          <a:lstStyle>
            <a:lvl1pPr algn="l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buFont typeface="Arial" charset="0"/>
              <a:buChar char="•"/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2400" y="0"/>
            <a:ext cx="3033713" cy="463550"/>
          </a:xfrm>
          <a:prstGeom prst="rect">
            <a:avLst/>
          </a:prstGeom>
        </p:spPr>
        <p:txBody>
          <a:bodyPr vert="horz" wrap="square" lIns="87999" tIns="43999" rIns="87999" bIns="4399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buFont typeface="Arial" charset="0"/>
              <a:buChar char="•"/>
              <a:defRPr sz="1200"/>
            </a:lvl1pPr>
          </a:lstStyle>
          <a:p>
            <a:fld id="{0BE15914-B50C-0C4B-B02A-315634C0DE03}" type="datetimeFigureOut">
              <a:rPr lang="en-US"/>
              <a:pPr/>
              <a:t>07/09/15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3713" cy="463550"/>
          </a:xfrm>
          <a:prstGeom prst="rect">
            <a:avLst/>
          </a:prstGeom>
        </p:spPr>
        <p:txBody>
          <a:bodyPr vert="horz" lIns="87999" tIns="43999" rIns="87999" bIns="43999" rtlCol="0" anchor="b"/>
          <a:lstStyle>
            <a:lvl1pPr algn="l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buFont typeface="Arial" charset="0"/>
              <a:buChar char="•"/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2400" y="8818563"/>
            <a:ext cx="3033713" cy="463550"/>
          </a:xfrm>
          <a:prstGeom prst="rect">
            <a:avLst/>
          </a:prstGeom>
        </p:spPr>
        <p:txBody>
          <a:bodyPr vert="horz" wrap="square" lIns="87999" tIns="43999" rIns="87999" bIns="4399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buFont typeface="Arial" charset="0"/>
              <a:buChar char="•"/>
              <a:defRPr sz="1200"/>
            </a:lvl1pPr>
          </a:lstStyle>
          <a:p>
            <a:fld id="{6908F48C-FD1B-4148-AE04-90EC8B10CE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92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700088" y="4410075"/>
            <a:ext cx="5597525" cy="41767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15414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chemeClr val="accent3"/>
              </a:solidFill>
              <a:ea typeface="+mn-ea"/>
            </a:endParaRPr>
          </a:p>
        </p:txBody>
      </p:sp>
      <p:sp>
        <p:nvSpPr>
          <p:cNvPr id="2458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1E4225C-D327-F441-9C63-77BB1B695FEA}" type="slidenum">
              <a:rPr lang="en-US" sz="1400">
                <a:solidFill>
                  <a:srgbClr val="37424A"/>
                </a:solidFill>
              </a:rPr>
              <a:pPr/>
              <a:t>1</a:t>
            </a:fld>
            <a:endParaRPr lang="en-US" sz="1400">
              <a:solidFill>
                <a:srgbClr val="37424A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No notes provided.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C24CFE5-FCA1-2F40-BAF8-8F009DDC806D}" type="slidenum">
              <a:rPr lang="en-US" sz="1400">
                <a:solidFill>
                  <a:srgbClr val="37424A"/>
                </a:solidFill>
              </a:rPr>
              <a:pPr/>
              <a:t>42</a:t>
            </a:fld>
            <a:endParaRPr lang="en-US" sz="1400">
              <a:solidFill>
                <a:srgbClr val="37424A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962400" y="8818563"/>
            <a:ext cx="30337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98" tIns="46498" rIns="92998" bIns="46498" anchor="b"/>
          <a:lstStyle>
            <a:lvl1pPr defTabSz="96678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66788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66788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66788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66788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50A230E5-67E1-2E46-AD6B-E9B7FFDD4033}" type="slidenum">
              <a:rPr lang="en-US">
                <a:solidFill>
                  <a:srgbClr val="000000"/>
                </a:solidFill>
              </a:rPr>
              <a:pPr algn="r"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998" tIns="46498" rIns="92998" bIns="4649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No notes provided.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hadoop.apache.org</a:t>
            </a:r>
            <a:r>
              <a:rPr lang="en-US" dirty="0" smtClean="0"/>
              <a:t>/docs/r1.2.1/</a:t>
            </a:r>
            <a:r>
              <a:rPr lang="en-US" dirty="0" err="1" smtClean="0"/>
              <a:t>hdfs_design.html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xefyr</a:t>
            </a:r>
            <a:r>
              <a:rPr lang="en-US" dirty="0" smtClean="0"/>
              <a:t>/</a:t>
            </a:r>
            <a:r>
              <a:rPr lang="en-US" dirty="0" err="1" smtClean="0"/>
              <a:t>h-base-for-architectspptx?related</a:t>
            </a:r>
            <a:r>
              <a:rPr lang="en-US" dirty="0" smtClean="0"/>
              <a:t>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2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hortonworks.com</a:t>
            </a:r>
            <a:r>
              <a:rPr lang="en-US" dirty="0" smtClean="0"/>
              <a:t>/blog/apache-</a:t>
            </a:r>
            <a:r>
              <a:rPr lang="en-US" dirty="0" err="1" smtClean="0"/>
              <a:t>hadoop</a:t>
            </a:r>
            <a:r>
              <a:rPr lang="en-US" dirty="0" smtClean="0"/>
              <a:t>-yarn-background-and-an-overview/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cloudera</a:t>
            </a:r>
            <a:r>
              <a:rPr lang="en-US" dirty="0" smtClean="0"/>
              <a:t>/introduction-to-yarn-and-mapreduce-2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www.tutorialspoint.com</a:t>
            </a:r>
            <a:r>
              <a:rPr lang="en-US" dirty="0" smtClean="0"/>
              <a:t>/</a:t>
            </a:r>
            <a:r>
              <a:rPr lang="en-US" dirty="0" err="1" smtClean="0"/>
              <a:t>hbase</a:t>
            </a:r>
            <a:r>
              <a:rPr lang="en-US" dirty="0" smtClean="0"/>
              <a:t>/</a:t>
            </a:r>
            <a:r>
              <a:rPr lang="en-US" dirty="0" err="1" smtClean="0"/>
              <a:t>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8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access.redhat.com</a:t>
            </a:r>
            <a:r>
              <a:rPr lang="en-US" dirty="0" smtClean="0"/>
              <a:t>/documentation/en-US/</a:t>
            </a:r>
            <a:r>
              <a:rPr lang="en-US" dirty="0" err="1" smtClean="0"/>
              <a:t>Red_Hat_Enterprise_Linux</a:t>
            </a:r>
            <a:r>
              <a:rPr lang="en-US" dirty="0" smtClean="0"/>
              <a:t>/6/html/</a:t>
            </a:r>
            <a:r>
              <a:rPr lang="en-US" dirty="0" err="1" smtClean="0"/>
              <a:t>Managing_Smart_Cards</a:t>
            </a:r>
            <a:r>
              <a:rPr lang="en-US" dirty="0" smtClean="0"/>
              <a:t>/</a:t>
            </a:r>
            <a:r>
              <a:rPr lang="en-US" dirty="0" err="1" smtClean="0"/>
              <a:t>Using_Kerberos.html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8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No notes provided.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C24CFE5-FCA1-2F40-BAF8-8F009DDC806D}" type="slidenum">
              <a:rPr lang="en-US" sz="1400">
                <a:solidFill>
                  <a:srgbClr val="37424A"/>
                </a:solidFill>
              </a:rPr>
              <a:pPr/>
              <a:t>41</a:t>
            </a:fld>
            <a:endParaRPr lang="en-US" sz="1400">
              <a:solidFill>
                <a:srgbClr val="37424A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0"/>
            <a:ext cx="5410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/>
          </p:cNvSpPr>
          <p:nvPr userDrawn="1"/>
        </p:nvSpPr>
        <p:spPr bwMode="white">
          <a:xfrm>
            <a:off x="152400" y="4419600"/>
            <a:ext cx="502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defRPr/>
            </a:pPr>
            <a:endParaRPr lang="en-US" altLang="en-US" sz="2000" b="1" dirty="0" smtClean="0">
              <a:solidFill>
                <a:schemeClr val="bg1"/>
              </a:solidFill>
              <a:latin typeface="Arial Narrow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6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95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31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20955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341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28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767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0"/>
            <a:ext cx="838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52400" y="6473825"/>
            <a:ext cx="685800" cy="231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AD37BE6-5124-0540-9734-7A9FCFDEC1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63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doop-elephant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9" b="8045"/>
          <a:stretch/>
        </p:blipFill>
        <p:spPr>
          <a:xfrm>
            <a:off x="0" y="16150"/>
            <a:ext cx="9144000" cy="5622650"/>
          </a:xfrm>
          <a:prstGeom prst="rect">
            <a:avLst/>
          </a:prstGeom>
        </p:spPr>
      </p:pic>
      <p:pic>
        <p:nvPicPr>
          <p:cNvPr id="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5407025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/>
          </p:cNvSpPr>
          <p:nvPr userDrawn="1"/>
        </p:nvSpPr>
        <p:spPr bwMode="white">
          <a:xfrm>
            <a:off x="152400" y="4419600"/>
            <a:ext cx="502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defRPr/>
            </a:pPr>
            <a:endParaRPr lang="en-US" altLang="en-US" sz="2000" b="1" dirty="0" smtClean="0">
              <a:solidFill>
                <a:srgbClr val="FFFFFF"/>
              </a:solidFill>
              <a:latin typeface="Arial Narrow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630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27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10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08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92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61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74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330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00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20955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341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7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058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0"/>
            <a:ext cx="838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4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0"/>
            <a:ext cx="5410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/>
          </p:cNvSpPr>
          <p:nvPr userDrawn="1"/>
        </p:nvSpPr>
        <p:spPr bwMode="white">
          <a:xfrm>
            <a:off x="152400" y="4419600"/>
            <a:ext cx="502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defRPr/>
            </a:pPr>
            <a:endParaRPr lang="en-US" altLang="en-US" sz="2000" b="1" dirty="0" smtClean="0">
              <a:solidFill>
                <a:srgbClr val="FFFFFF"/>
              </a:solidFill>
              <a:latin typeface="Arial Narrow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336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8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0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095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12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1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1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73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068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1360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7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20955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341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138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24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0"/>
            <a:ext cx="838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8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0"/>
            <a:ext cx="5410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/>
          </p:cNvSpPr>
          <p:nvPr userDrawn="1"/>
        </p:nvSpPr>
        <p:spPr bwMode="white">
          <a:xfrm>
            <a:off x="152400" y="4419600"/>
            <a:ext cx="5029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defRPr/>
            </a:pPr>
            <a:endParaRPr lang="en-US" altLang="en-US" sz="2000" b="1" dirty="0" smtClean="0">
              <a:solidFill>
                <a:srgbClr val="FFFFFF"/>
              </a:solidFill>
              <a:latin typeface="Arial Narrow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4451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39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7233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701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78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7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4545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0392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71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44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498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20955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341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82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5429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0"/>
            <a:ext cx="838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269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4"/>
          <p:cNvSpPr>
            <a:spLocks/>
          </p:cNvSpPr>
          <p:nvPr userDrawn="1"/>
        </p:nvSpPr>
        <p:spPr bwMode="white">
          <a:xfrm>
            <a:off x="152400" y="4419600"/>
            <a:ext cx="5029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37424A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  <a:buClr>
                <a:srgbClr val="768DC1"/>
              </a:buClr>
              <a:buSzPct val="70000"/>
              <a:defRPr/>
            </a:pPr>
            <a:endParaRPr lang="en-US" altLang="en-US" sz="2000" b="1" dirty="0" smtClean="0">
              <a:solidFill>
                <a:srgbClr val="FFFFFF"/>
              </a:solidFill>
              <a:latin typeface="Arial Narrow" pitchFamily="34" charset="0"/>
              <a:ea typeface="+mn-ea"/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5407025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854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808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5892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11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32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364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685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11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7872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5485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2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20955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3410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5473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0"/>
            <a:ext cx="83820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31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52400" y="6473825"/>
            <a:ext cx="685800" cy="231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AF5803B-C301-304A-B628-25802A5E18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0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6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5" r:id="rId1"/>
    <p:sldLayoutId id="2147485455" r:id="rId2"/>
    <p:sldLayoutId id="2147485520" r:id="rId3"/>
    <p:sldLayoutId id="2147485456" r:id="rId4"/>
    <p:sldLayoutId id="2147485457" r:id="rId5"/>
    <p:sldLayoutId id="2147485458" r:id="rId6"/>
    <p:sldLayoutId id="2147485459" r:id="rId7"/>
    <p:sldLayoutId id="2147485460" r:id="rId8"/>
    <p:sldLayoutId id="2147485461" r:id="rId9"/>
    <p:sldLayoutId id="2147485462" r:id="rId10"/>
    <p:sldLayoutId id="2147485463" r:id="rId11"/>
    <p:sldLayoutId id="2147485464" r:id="rId12"/>
    <p:sldLayoutId id="2147485465" r:id="rId13"/>
    <p:sldLayoutId id="2147485466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8325" indent="-219075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858838" indent="-176213" algn="l" rtl="0" eaLnBrk="0" fontAlgn="base" hangingPunct="0">
        <a:spcBef>
          <a:spcPct val="20000"/>
        </a:spcBef>
        <a:spcAft>
          <a:spcPct val="0"/>
        </a:spcAft>
        <a:buClr>
          <a:srgbClr val="8CC7BA"/>
        </a:buClr>
        <a:buSzPct val="9000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204913" indent="-2317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6" r:id="rId1"/>
    <p:sldLayoutId id="2147485467" r:id="rId2"/>
    <p:sldLayoutId id="2147485468" r:id="rId3"/>
    <p:sldLayoutId id="2147485469" r:id="rId4"/>
    <p:sldLayoutId id="2147485470" r:id="rId5"/>
    <p:sldLayoutId id="2147485471" r:id="rId6"/>
    <p:sldLayoutId id="2147485472" r:id="rId7"/>
    <p:sldLayoutId id="2147485473" r:id="rId8"/>
    <p:sldLayoutId id="2147485474" r:id="rId9"/>
    <p:sldLayoutId id="2147485475" r:id="rId10"/>
    <p:sldLayoutId id="2147485476" r:id="rId11"/>
    <p:sldLayoutId id="2147485477" r:id="rId12"/>
    <p:sldLayoutId id="2147485478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8325" indent="-219075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858838" indent="-176213" algn="l" rtl="0" eaLnBrk="0" fontAlgn="base" hangingPunct="0">
        <a:spcBef>
          <a:spcPct val="20000"/>
        </a:spcBef>
        <a:spcAft>
          <a:spcPct val="0"/>
        </a:spcAft>
        <a:buClr>
          <a:srgbClr val="8CC7BA"/>
        </a:buClr>
        <a:buSzPct val="9000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204913" indent="-2317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7" r:id="rId1"/>
    <p:sldLayoutId id="2147485479" r:id="rId2"/>
    <p:sldLayoutId id="2147485480" r:id="rId3"/>
    <p:sldLayoutId id="2147485481" r:id="rId4"/>
    <p:sldLayoutId id="2147485482" r:id="rId5"/>
    <p:sldLayoutId id="2147485483" r:id="rId6"/>
    <p:sldLayoutId id="2147485484" r:id="rId7"/>
    <p:sldLayoutId id="2147485485" r:id="rId8"/>
    <p:sldLayoutId id="2147485486" r:id="rId9"/>
    <p:sldLayoutId id="2147485487" r:id="rId10"/>
    <p:sldLayoutId id="2147485488" r:id="rId11"/>
    <p:sldLayoutId id="2147485489" r:id="rId12"/>
    <p:sldLayoutId id="2147485490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8325" indent="-219075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858838" indent="-176213" algn="l" rtl="0" eaLnBrk="0" fontAlgn="base" hangingPunct="0">
        <a:spcBef>
          <a:spcPct val="20000"/>
        </a:spcBef>
        <a:spcAft>
          <a:spcPct val="0"/>
        </a:spcAft>
        <a:buClr>
          <a:srgbClr val="8CC7BA"/>
        </a:buClr>
        <a:buSzPct val="9000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204913" indent="-2317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8" r:id="rId1"/>
    <p:sldLayoutId id="2147485491" r:id="rId2"/>
    <p:sldLayoutId id="2147485492" r:id="rId3"/>
    <p:sldLayoutId id="2147485493" r:id="rId4"/>
    <p:sldLayoutId id="2147485494" r:id="rId5"/>
    <p:sldLayoutId id="2147485495" r:id="rId6"/>
    <p:sldLayoutId id="2147485496" r:id="rId7"/>
    <p:sldLayoutId id="2147485497" r:id="rId8"/>
    <p:sldLayoutId id="2147485498" r:id="rId9"/>
    <p:sldLayoutId id="2147485499" r:id="rId10"/>
    <p:sldLayoutId id="2147485500" r:id="rId11"/>
    <p:sldLayoutId id="2147485501" r:id="rId12"/>
    <p:sldLayoutId id="214748550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8325" indent="-219075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858838" indent="-176213" algn="l" rtl="0" eaLnBrk="0" fontAlgn="base" hangingPunct="0">
        <a:spcBef>
          <a:spcPct val="20000"/>
        </a:spcBef>
        <a:spcAft>
          <a:spcPct val="0"/>
        </a:spcAft>
        <a:buClr>
          <a:srgbClr val="8CC7BA"/>
        </a:buClr>
        <a:buSzPct val="9000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204913" indent="-2317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9" r:id="rId1"/>
    <p:sldLayoutId id="2147485503" r:id="rId2"/>
    <p:sldLayoutId id="2147485504" r:id="rId3"/>
    <p:sldLayoutId id="2147485505" r:id="rId4"/>
    <p:sldLayoutId id="2147485506" r:id="rId5"/>
    <p:sldLayoutId id="2147485507" r:id="rId6"/>
    <p:sldLayoutId id="2147485508" r:id="rId7"/>
    <p:sldLayoutId id="2147485509" r:id="rId8"/>
    <p:sldLayoutId id="2147485510" r:id="rId9"/>
    <p:sldLayoutId id="2147485511" r:id="rId10"/>
    <p:sldLayoutId id="2147485512" r:id="rId11"/>
    <p:sldLayoutId id="2147485513" r:id="rId12"/>
    <p:sldLayoutId id="2147485514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rgbClr val="F79646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8325" indent="-219075" algn="l" rtl="0" eaLnBrk="0" fontAlgn="base" hangingPunct="0">
        <a:spcBef>
          <a:spcPct val="20000"/>
        </a:spcBef>
        <a:spcAft>
          <a:spcPct val="0"/>
        </a:spcAft>
        <a:buClr>
          <a:srgbClr val="BFBFBF"/>
        </a:buClr>
        <a:buFont typeface="Arial" charset="0"/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858838" indent="-176213" algn="l" rtl="0" eaLnBrk="0" fontAlgn="base" hangingPunct="0">
        <a:spcBef>
          <a:spcPct val="20000"/>
        </a:spcBef>
        <a:spcAft>
          <a:spcPct val="0"/>
        </a:spcAft>
        <a:buClr>
          <a:srgbClr val="8CC7BA"/>
        </a:buClr>
        <a:buSzPct val="90000"/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204913" indent="-23177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hyperlink" Target="http://static.googleusercontent.com/media/research.google.com/es/us/archive/mapreduce-osdi0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googleusercontent.com/media/research.google.com/cs//archive/bigtable-osdi06.pdf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volasek.com" TargetMode="External"/><Relationship Id="rId4" Type="http://schemas.openxmlformats.org/officeDocument/2006/relationships/hyperlink" Target="mailto:ivo.lasek@merck.com" TargetMode="External"/><Relationship Id="rId5" Type="http://schemas.openxmlformats.org/officeDocument/2006/relationships/hyperlink" Target="https://github.com/ilasek" TargetMode="External"/><Relationship Id="rId6" Type="http://schemas.openxmlformats.org/officeDocument/2006/relationships/hyperlink" Target="http://www.msdit.cz" TargetMode="External"/><Relationship Id="rId7" Type="http://schemas.openxmlformats.org/officeDocument/2006/relationships/hyperlink" Target="http://youtu.be/G-OZxRoZKLY" TargetMode="External"/><Relationship Id="rId8" Type="http://schemas.openxmlformats.org/officeDocument/2006/relationships/image" Target="../media/image42.jpeg"/><Relationship Id="rId9" Type="http://schemas.openxmlformats.org/officeDocument/2006/relationships/image" Target="../media/image43.jp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googleusercontent.com/media/research.google.com/en//archive/gfs-sosp2003.pdf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 txBox="1">
            <a:spLocks noChangeArrowheads="1"/>
          </p:cNvSpPr>
          <p:nvPr/>
        </p:nvSpPr>
        <p:spPr bwMode="auto">
          <a:xfrm>
            <a:off x="304800" y="4419600"/>
            <a:ext cx="5143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>
                <a:srgbClr val="768DC1"/>
              </a:buClr>
              <a:buSzPct val="70000"/>
            </a:pPr>
            <a:r>
              <a:rPr lang="en-US" sz="5400" dirty="0">
                <a:solidFill>
                  <a:srgbClr val="FFFFFF"/>
                </a:solidFill>
                <a:latin typeface="Arial Narrow" charset="0"/>
              </a:rPr>
              <a:t>MSD</a:t>
            </a:r>
          </a:p>
          <a:p>
            <a:pPr>
              <a:buClr>
                <a:srgbClr val="768DC1"/>
              </a:buClr>
              <a:buSzPct val="70000"/>
            </a:pPr>
            <a:r>
              <a:rPr lang="en-US" sz="2800" dirty="0" err="1" smtClean="0">
                <a:solidFill>
                  <a:srgbClr val="FFFFFF"/>
                </a:solidFill>
                <a:latin typeface="Arial Narrow" charset="0"/>
              </a:rPr>
              <a:t>Hadoop</a:t>
            </a:r>
            <a:r>
              <a:rPr lang="en-US" sz="2800" dirty="0" smtClean="0">
                <a:solidFill>
                  <a:srgbClr val="FFFFFF"/>
                </a:solidFill>
                <a:latin typeface="Arial Narrow" charset="0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Arial Narrow" charset="0"/>
              </a:rPr>
              <a:t>Crashcourse</a:t>
            </a:r>
            <a:endParaRPr lang="en-US" sz="2800" dirty="0">
              <a:solidFill>
                <a:srgbClr val="FFFFFF"/>
              </a:solidFill>
              <a:latin typeface="Arial Narrow" charset="0"/>
            </a:endParaRPr>
          </a:p>
        </p:txBody>
      </p:sp>
      <p:sp>
        <p:nvSpPr>
          <p:cNvPr id="11269" name="TextBox 1"/>
          <p:cNvSpPr txBox="1">
            <a:spLocks noChangeArrowheads="1"/>
          </p:cNvSpPr>
          <p:nvPr/>
        </p:nvSpPr>
        <p:spPr bwMode="auto">
          <a:xfrm>
            <a:off x="228600" y="5695950"/>
            <a:ext cx="3124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00" smtClean="0">
                <a:solidFill>
                  <a:schemeClr val="bg1"/>
                </a:solidFill>
              </a:rPr>
              <a:t>8. 9. </a:t>
            </a:r>
            <a:r>
              <a:rPr lang="en-US" sz="1600" dirty="0" smtClean="0">
                <a:solidFill>
                  <a:schemeClr val="bg1"/>
                </a:solidFill>
              </a:rPr>
              <a:t>2015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01700"/>
            <a:ext cx="6934200" cy="5041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60960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http://static.googleusercontent.com/media/research.google.com/es/us/archive/mapreduce-osdi04.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633478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http://static.googleusercontent.com/media/research.google.com/cs//archive/bigtable-osdi06.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5-08-21 at 18.0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9144000" cy="38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00"/>
            <a:ext cx="9144000" cy="56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How to Get Data In?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6850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HDFS &amp; </a:t>
            </a:r>
            <a:r>
              <a:rPr lang="en-US" dirty="0" err="1" smtClean="0">
                <a:solidFill>
                  <a:schemeClr val="tx1"/>
                </a:solidFill>
              </a:rPr>
              <a:t>WebHDFS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$ </a:t>
            </a:r>
            <a:r>
              <a:rPr lang="en-US" sz="2000" b="1" dirty="0" err="1" smtClean="0">
                <a:latin typeface="Courier New"/>
                <a:cs typeface="Courier New"/>
              </a:rPr>
              <a:t>hdfs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en-US" sz="2000" b="1" dirty="0" err="1" smtClean="0">
                <a:latin typeface="Courier New"/>
                <a:cs typeface="Courier New"/>
              </a:rPr>
              <a:t>dfs</a:t>
            </a:r>
            <a:r>
              <a:rPr lang="en-US" sz="2000" b="1" dirty="0" smtClean="0">
                <a:latin typeface="Courier New"/>
                <a:cs typeface="Courier New"/>
              </a:rPr>
              <a:t> -put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local_file.csv</a:t>
            </a:r>
            <a:r>
              <a:rPr lang="en-US" sz="2000" dirty="0" smtClean="0">
                <a:latin typeface="Courier New"/>
                <a:cs typeface="Courier New"/>
              </a:rPr>
              <a:t> /user/</a:t>
            </a:r>
            <a:r>
              <a:rPr lang="en-US" sz="2000" dirty="0" err="1" smtClean="0">
                <a:latin typeface="Courier New"/>
                <a:cs typeface="Courier New"/>
              </a:rPr>
              <a:t>laseki</a:t>
            </a:r>
            <a:r>
              <a:rPr lang="en-US" sz="2000" dirty="0" smtClean="0">
                <a:latin typeface="Courier New"/>
                <a:cs typeface="Courier New"/>
              </a:rPr>
              <a:t>/test/</a:t>
            </a:r>
            <a:r>
              <a:rPr lang="en-US" sz="2000" dirty="0" err="1" smtClean="0">
                <a:latin typeface="Courier New"/>
                <a:cs typeface="Courier New"/>
              </a:rPr>
              <a:t>test.csv</a:t>
            </a: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$ curl </a:t>
            </a:r>
            <a:r>
              <a:rPr lang="en-US" sz="2000" dirty="0">
                <a:latin typeface="Courier New"/>
                <a:cs typeface="Courier New"/>
              </a:rPr>
              <a:t>-</a:t>
            </a:r>
            <a:r>
              <a:rPr lang="en-US" sz="2000" dirty="0" err="1">
                <a:latin typeface="Courier New"/>
                <a:cs typeface="Courier New"/>
              </a:rPr>
              <a:t>i</a:t>
            </a:r>
            <a:r>
              <a:rPr lang="en-US" sz="2000" dirty="0">
                <a:latin typeface="Courier New"/>
                <a:cs typeface="Courier New"/>
              </a:rPr>
              <a:t> -X PUT 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en-US" sz="2000" b="1" dirty="0" smtClean="0">
                <a:latin typeface="Courier New"/>
                <a:cs typeface="Courier New"/>
              </a:rPr>
              <a:t>http</a:t>
            </a:r>
            <a:r>
              <a:rPr lang="en-US" sz="2000" b="1" dirty="0">
                <a:latin typeface="Courier New"/>
                <a:cs typeface="Courier New"/>
              </a:rPr>
              <a:t>:/</a:t>
            </a:r>
            <a:r>
              <a:rPr lang="en-US" sz="2000" b="1" dirty="0" smtClean="0">
                <a:latin typeface="Courier New"/>
                <a:cs typeface="Courier New"/>
              </a:rPr>
              <a:t>/namenode:</a:t>
            </a:r>
            <a:r>
              <a:rPr lang="en-US" sz="2000" b="1" dirty="0">
                <a:latin typeface="Courier New"/>
                <a:cs typeface="Courier New"/>
              </a:rPr>
              <a:t>50070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err="1">
                <a:latin typeface="Courier New"/>
                <a:cs typeface="Courier New"/>
              </a:rPr>
              <a:t>webhdfs</a:t>
            </a:r>
            <a:r>
              <a:rPr lang="en-US" sz="2000" dirty="0">
                <a:latin typeface="Courier New"/>
                <a:cs typeface="Courier New"/>
              </a:rPr>
              <a:t>/v1</a:t>
            </a:r>
            <a:r>
              <a:rPr lang="en-US" sz="2000" dirty="0" smtClean="0">
                <a:latin typeface="Courier New"/>
                <a:cs typeface="Courier New"/>
              </a:rPr>
              <a:t>/\   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user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err="1">
                <a:latin typeface="Courier New"/>
                <a:cs typeface="Courier New"/>
              </a:rPr>
              <a:t>laseki</a:t>
            </a:r>
            <a:r>
              <a:rPr lang="en-US" sz="2000" dirty="0" smtClean="0">
                <a:latin typeface="Courier New"/>
                <a:cs typeface="Courier New"/>
              </a:rPr>
              <a:t>/test/</a:t>
            </a:r>
            <a:r>
              <a:rPr lang="en-US" sz="2000" dirty="0" err="1">
                <a:latin typeface="Courier New"/>
                <a:cs typeface="Courier New"/>
              </a:rPr>
              <a:t>test.csv</a:t>
            </a:r>
            <a:r>
              <a:rPr lang="en-US" sz="2000" dirty="0" smtClean="0">
                <a:latin typeface="Courier New"/>
                <a:cs typeface="Courier New"/>
              </a:rPr>
              <a:t>?\  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user.name</a:t>
            </a:r>
            <a:r>
              <a:rPr lang="en-US" sz="2000" dirty="0" smtClean="0">
                <a:latin typeface="Courier New"/>
                <a:cs typeface="Courier New"/>
              </a:rPr>
              <a:t>=</a:t>
            </a:r>
            <a:r>
              <a:rPr lang="en-US" sz="2000" dirty="0" err="1" smtClean="0">
                <a:latin typeface="Courier New"/>
                <a:cs typeface="Courier New"/>
              </a:rPr>
              <a:t>laseki&amp;</a:t>
            </a:r>
            <a:r>
              <a:rPr lang="en-US" sz="2000" dirty="0" err="1">
                <a:latin typeface="Courier New"/>
                <a:cs typeface="Courier New"/>
              </a:rPr>
              <a:t>op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CREATE"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$ curl </a:t>
            </a:r>
            <a:r>
              <a:rPr lang="en-US" sz="2000" dirty="0">
                <a:latin typeface="Courier New"/>
                <a:cs typeface="Courier New"/>
              </a:rPr>
              <a:t>-</a:t>
            </a:r>
            <a:r>
              <a:rPr lang="en-US" sz="2000" dirty="0" err="1">
                <a:latin typeface="Courier New"/>
                <a:cs typeface="Courier New"/>
              </a:rPr>
              <a:t>i</a:t>
            </a:r>
            <a:r>
              <a:rPr lang="en-US" sz="2000" dirty="0">
                <a:latin typeface="Courier New"/>
                <a:cs typeface="Courier New"/>
              </a:rPr>
              <a:t> -T </a:t>
            </a:r>
            <a:r>
              <a:rPr lang="en-US" sz="2000" dirty="0" err="1">
                <a:latin typeface="Courier New"/>
                <a:cs typeface="Courier New"/>
              </a:rPr>
              <a:t>webhdfs-test.txt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en-US" sz="2000" b="1" dirty="0" smtClean="0">
                <a:latin typeface="Courier New"/>
                <a:cs typeface="Courier New"/>
              </a:rPr>
              <a:t>http</a:t>
            </a:r>
            <a:r>
              <a:rPr lang="en-US" sz="2000" b="1" dirty="0">
                <a:latin typeface="Courier New"/>
                <a:cs typeface="Courier New"/>
              </a:rPr>
              <a:t>:/</a:t>
            </a:r>
            <a:r>
              <a:rPr lang="en-US" sz="2000" b="1" dirty="0" smtClean="0">
                <a:latin typeface="Courier New"/>
                <a:cs typeface="Courier New"/>
              </a:rPr>
              <a:t>/datanode:50075</a:t>
            </a:r>
            <a:r>
              <a:rPr lang="en-US" sz="2000" dirty="0" smtClean="0">
                <a:latin typeface="Courier New"/>
                <a:cs typeface="Courier New"/>
              </a:rPr>
              <a:t>\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/</a:t>
            </a:r>
            <a:r>
              <a:rPr lang="en-US" sz="2000" dirty="0" err="1" smtClean="0">
                <a:latin typeface="Courier New"/>
                <a:cs typeface="Courier New"/>
              </a:rPr>
              <a:t>webhdfs</a:t>
            </a:r>
            <a:r>
              <a:rPr lang="en-US" sz="2000" dirty="0">
                <a:latin typeface="Courier New"/>
                <a:cs typeface="Courier New"/>
              </a:rPr>
              <a:t>/v1</a:t>
            </a:r>
            <a:r>
              <a:rPr lang="en-US" sz="2000" dirty="0" smtClean="0">
                <a:latin typeface="Courier New"/>
                <a:cs typeface="Courier New"/>
              </a:rPr>
              <a:t>/user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err="1">
                <a:latin typeface="Courier New"/>
                <a:cs typeface="Courier New"/>
              </a:rPr>
              <a:t>laseki</a:t>
            </a:r>
            <a:r>
              <a:rPr lang="en-US" sz="2000" dirty="0" smtClean="0">
                <a:latin typeface="Courier New"/>
                <a:cs typeface="Courier New"/>
              </a:rPr>
              <a:t>/test/</a:t>
            </a:r>
            <a:r>
              <a:rPr lang="en-US" sz="2000" dirty="0" err="1">
                <a:latin typeface="Courier New"/>
                <a:cs typeface="Courier New"/>
              </a:rPr>
              <a:t>test.csv</a:t>
            </a:r>
            <a:r>
              <a:rPr lang="en-US" sz="2000" dirty="0" smtClean="0">
                <a:latin typeface="Courier New"/>
                <a:cs typeface="Courier New"/>
              </a:rPr>
              <a:t>?\</a:t>
            </a:r>
          </a:p>
          <a:p>
            <a:pPr marL="333375" lvl="1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op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err="1">
                <a:latin typeface="Courier New"/>
                <a:cs typeface="Courier New"/>
              </a:rPr>
              <a:t>CREATE&amp;user.name</a:t>
            </a:r>
            <a:r>
              <a:rPr lang="en-US" sz="2000" dirty="0" smtClean="0">
                <a:latin typeface="Courier New"/>
                <a:cs typeface="Courier New"/>
              </a:rPr>
              <a:t>=</a:t>
            </a:r>
            <a:r>
              <a:rPr lang="en-US" sz="2000" dirty="0" err="1" smtClean="0">
                <a:latin typeface="Courier New"/>
                <a:cs typeface="Courier New"/>
              </a:rPr>
              <a:t>laseki&amp;</a:t>
            </a:r>
            <a:r>
              <a:rPr lang="en-US" sz="2000" dirty="0" err="1">
                <a:latin typeface="Courier New"/>
                <a:cs typeface="Courier New"/>
              </a:rPr>
              <a:t>overwrite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false"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020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382000" cy="4525963"/>
          </a:xfrm>
        </p:spPr>
        <p:txBody>
          <a:bodyPr/>
          <a:lstStyle/>
          <a:p>
            <a:pPr marL="0" indent="0">
              <a:buNone/>
            </a:pP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hive &gt; </a:t>
            </a:r>
            <a:r>
              <a:rPr lang="en-US" sz="1800" b="1" dirty="0" smtClean="0">
                <a:latin typeface="Courier New"/>
                <a:cs typeface="Courier New"/>
              </a:rPr>
              <a:t>CREATE </a:t>
            </a:r>
            <a:r>
              <a:rPr lang="en-US" sz="1800" b="1" dirty="0">
                <a:latin typeface="Courier New"/>
                <a:cs typeface="Courier New"/>
              </a:rPr>
              <a:t>TABLE </a:t>
            </a:r>
            <a:r>
              <a:rPr lang="en-US" sz="1800" dirty="0">
                <a:latin typeface="Courier New"/>
                <a:cs typeface="Courier New"/>
              </a:rPr>
              <a:t>user(id INT, name STRING) ROW FORMAT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        DELIMITED FIELDS TERMINATED BY ','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        LINES TERMINATED BY '\n' STORED AS TEXTFILE</a:t>
            </a:r>
            <a:r>
              <a:rPr lang="en-US" sz="18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hive &gt; </a:t>
            </a:r>
            <a:r>
              <a:rPr lang="en-US" sz="1800" b="1" dirty="0" smtClean="0">
                <a:latin typeface="Courier New"/>
                <a:cs typeface="Courier New"/>
              </a:rPr>
              <a:t>LOAD </a:t>
            </a:r>
            <a:r>
              <a:rPr lang="en-US" sz="1800" b="1" dirty="0">
                <a:latin typeface="Courier New"/>
                <a:cs typeface="Courier New"/>
              </a:rPr>
              <a:t>DATA INPATH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'</a:t>
            </a:r>
            <a:r>
              <a:rPr lang="en-US" sz="1800" dirty="0">
                <a:latin typeface="Courier New"/>
                <a:cs typeface="Courier New"/>
              </a:rPr>
              <a:t>/user/</a:t>
            </a:r>
            <a:r>
              <a:rPr lang="en-US" sz="1800" dirty="0" err="1">
                <a:latin typeface="Courier New"/>
                <a:cs typeface="Courier New"/>
              </a:rPr>
              <a:t>laseki</a:t>
            </a:r>
            <a:r>
              <a:rPr lang="en-US" sz="1800" dirty="0">
                <a:latin typeface="Courier New"/>
                <a:cs typeface="Courier New"/>
              </a:rPr>
              <a:t>/test</a:t>
            </a:r>
            <a:r>
              <a:rPr lang="en-US" sz="1800" dirty="0" smtClean="0">
                <a:latin typeface="Courier New"/>
                <a:cs typeface="Courier New"/>
              </a:rPr>
              <a:t>/</a:t>
            </a:r>
            <a:r>
              <a:rPr lang="en-US" sz="1800" dirty="0">
                <a:latin typeface="Courier New"/>
                <a:cs typeface="Courier New"/>
              </a:rPr>
              <a:t>data1.txt' 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smtClean="0">
                <a:latin typeface="Courier New"/>
                <a:cs typeface="Courier New"/>
              </a:rPr>
              <a:t>	</a:t>
            </a:r>
            <a:r>
              <a:rPr lang="en-US" sz="1800" dirty="0" smtClean="0">
                <a:latin typeface="Courier New"/>
                <a:cs typeface="Courier New"/>
              </a:rPr>
              <a:t>INTO </a:t>
            </a:r>
            <a:r>
              <a:rPr lang="en-US" sz="1800" dirty="0">
                <a:latin typeface="Courier New"/>
                <a:cs typeface="Courier New"/>
              </a:rPr>
              <a:t>TABLE user;</a:t>
            </a:r>
          </a:p>
          <a:p>
            <a:pPr marL="0" indent="0">
              <a:buNone/>
            </a:pP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-- -----------------------</a:t>
            </a:r>
            <a:r>
              <a:rPr lang="en-US" sz="1800" b="1" dirty="0">
                <a:latin typeface="Courier New"/>
                <a:cs typeface="Courier New"/>
              </a:rPr>
              <a:t>----------------------</a:t>
            </a:r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>
                <a:latin typeface="Courier New"/>
                <a:cs typeface="Courier New"/>
              </a:rPr>
              <a:t>-------</a:t>
            </a:r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>
                <a:latin typeface="Courier New"/>
                <a:cs typeface="Courier New"/>
              </a:rPr>
              <a:t>-</a:t>
            </a:r>
            <a:endParaRPr lang="en-US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hive &gt; </a:t>
            </a:r>
            <a:r>
              <a:rPr lang="en-US" sz="1800" b="1" dirty="0" smtClean="0">
                <a:latin typeface="Courier New"/>
                <a:cs typeface="Courier New"/>
              </a:rPr>
              <a:t>CREATE </a:t>
            </a:r>
            <a:r>
              <a:rPr lang="en-US" sz="1800" b="1" dirty="0">
                <a:latin typeface="Courier New"/>
                <a:cs typeface="Courier New"/>
              </a:rPr>
              <a:t>EXTERNAL TABLE</a:t>
            </a:r>
            <a:r>
              <a:rPr lang="en-US" sz="1800" dirty="0">
                <a:latin typeface="Courier New"/>
                <a:cs typeface="Courier New"/>
              </a:rPr>
              <a:t> user(id INT, name STRING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        ROW FORMAT DELIMITED </a:t>
            </a:r>
            <a:r>
              <a:rPr lang="en-US" sz="1800" dirty="0">
                <a:latin typeface="Courier New"/>
                <a:cs typeface="Courier New"/>
              </a:rPr>
              <a:t>FIELDS TERMINATED BY ','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        LINES TERMINATED BY '\n' 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        STORED AS TEXTFILE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        </a:t>
            </a:r>
            <a:r>
              <a:rPr lang="en-US" sz="1800" b="1" dirty="0">
                <a:latin typeface="Courier New"/>
                <a:cs typeface="Courier New"/>
              </a:rPr>
              <a:t>LOCATION 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>
                <a:latin typeface="Courier New"/>
                <a:cs typeface="Courier New"/>
              </a:rPr>
              <a:t>/user/</a:t>
            </a:r>
            <a:r>
              <a:rPr lang="en-US" sz="1800" b="1" dirty="0" err="1">
                <a:latin typeface="Courier New"/>
                <a:cs typeface="Courier New"/>
              </a:rPr>
              <a:t>laseki</a:t>
            </a:r>
            <a:r>
              <a:rPr lang="en-US" sz="1800" b="1" dirty="0">
                <a:latin typeface="Courier New"/>
                <a:cs typeface="Courier New"/>
              </a:rPr>
              <a:t>/test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>
                <a:latin typeface="Courier New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0823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Sqoop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$ </a:t>
            </a:r>
            <a:r>
              <a:rPr lang="en-US" sz="1600" b="1" dirty="0" err="1">
                <a:latin typeface="Courier New"/>
                <a:cs typeface="Courier New"/>
              </a:rPr>
              <a:t>sqoop</a:t>
            </a:r>
            <a:r>
              <a:rPr lang="en-US" sz="1600" b="1" dirty="0">
                <a:latin typeface="Courier New"/>
                <a:cs typeface="Courier New"/>
              </a:rPr>
              <a:t> import</a:t>
            </a:r>
            <a:r>
              <a:rPr lang="en-US" sz="1600" dirty="0">
                <a:latin typeface="Courier New"/>
                <a:cs typeface="Courier New"/>
              </a:rPr>
              <a:t> \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--connect </a:t>
            </a:r>
            <a:r>
              <a:rPr lang="en-US" sz="1600" dirty="0" err="1">
                <a:latin typeface="Courier New"/>
                <a:cs typeface="Courier New"/>
              </a:rPr>
              <a:t>jdbc:mysql</a:t>
            </a:r>
            <a:r>
              <a:rPr lang="en-US" sz="1600" dirty="0">
                <a:latin typeface="Courier New"/>
                <a:cs typeface="Courier New"/>
              </a:rPr>
              <a:t>:/</a:t>
            </a:r>
            <a:r>
              <a:rPr lang="en-US" sz="1600" dirty="0" smtClean="0">
                <a:latin typeface="Courier New"/>
                <a:cs typeface="Courier New"/>
              </a:rPr>
              <a:t>/</a:t>
            </a:r>
            <a:r>
              <a:rPr lang="en-US" sz="1600" dirty="0">
                <a:latin typeface="Courier New"/>
                <a:cs typeface="Courier New"/>
              </a:rPr>
              <a:t>mysql_server:3306</a:t>
            </a:r>
            <a:r>
              <a:rPr lang="en-US" sz="1600" dirty="0" smtClean="0">
                <a:latin typeface="Courier New"/>
                <a:cs typeface="Courier New"/>
              </a:rPr>
              <a:t>/</a:t>
            </a:r>
            <a:r>
              <a:rPr lang="en-US" sz="1600" dirty="0" err="1">
                <a:latin typeface="Courier New"/>
                <a:cs typeface="Courier New"/>
              </a:rPr>
              <a:t>userdb</a:t>
            </a:r>
            <a:r>
              <a:rPr lang="en-US" sz="1600" dirty="0">
                <a:latin typeface="Courier New"/>
                <a:cs typeface="Courier New"/>
              </a:rPr>
              <a:t> \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--username </a:t>
            </a:r>
            <a:r>
              <a:rPr lang="en-US" sz="1600" dirty="0" smtClean="0">
                <a:latin typeface="Courier New"/>
                <a:cs typeface="Courier New"/>
              </a:rPr>
              <a:t>user \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--password </a:t>
            </a:r>
            <a:r>
              <a:rPr lang="en-US" sz="1600" dirty="0" smtClean="0">
                <a:latin typeface="Courier New"/>
                <a:cs typeface="Courier New"/>
              </a:rPr>
              <a:t>password \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--table </a:t>
            </a:r>
            <a:r>
              <a:rPr lang="en-US" sz="1600" dirty="0" smtClean="0">
                <a:latin typeface="Courier New"/>
                <a:cs typeface="Courier New"/>
              </a:rPr>
              <a:t>user </a:t>
            </a:r>
            <a:r>
              <a:rPr lang="en-US" sz="1600" dirty="0">
                <a:latin typeface="Courier New"/>
                <a:cs typeface="Courier New"/>
              </a:rPr>
              <a:t>\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--m 1 \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--where </a:t>
            </a:r>
            <a:r>
              <a:rPr lang="en-US" sz="1600" dirty="0" smtClean="0">
                <a:latin typeface="Courier New"/>
                <a:cs typeface="Courier New"/>
              </a:rPr>
              <a:t>"city </a:t>
            </a:r>
            <a:r>
              <a:rPr lang="en-US" sz="1600" dirty="0">
                <a:latin typeface="Courier New"/>
                <a:cs typeface="Courier New"/>
              </a:rPr>
              <a:t>=’sec-bad</a:t>
            </a:r>
            <a:r>
              <a:rPr lang="en-US" sz="1600" dirty="0" smtClean="0">
                <a:latin typeface="Courier New"/>
                <a:cs typeface="Courier New"/>
              </a:rPr>
              <a:t>’" </a:t>
            </a:r>
            <a:r>
              <a:rPr lang="en-US" sz="1600" dirty="0">
                <a:latin typeface="Courier New"/>
                <a:cs typeface="Courier New"/>
              </a:rPr>
              <a:t>\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--target-</a:t>
            </a:r>
            <a:r>
              <a:rPr lang="en-US" sz="1600" b="1" dirty="0" err="1">
                <a:latin typeface="Courier New"/>
                <a:cs typeface="Courier New"/>
              </a:rPr>
              <a:t>dir</a:t>
            </a:r>
            <a:r>
              <a:rPr lang="en-US" sz="1600" dirty="0">
                <a:latin typeface="Courier New"/>
                <a:cs typeface="Courier New"/>
              </a:rPr>
              <a:t> /user/</a:t>
            </a:r>
            <a:r>
              <a:rPr lang="en-US" sz="1600" dirty="0" err="1">
                <a:latin typeface="Courier New"/>
                <a:cs typeface="Courier New"/>
              </a:rPr>
              <a:t>laseki</a:t>
            </a:r>
            <a:r>
              <a:rPr lang="en-US" sz="1600" dirty="0">
                <a:latin typeface="Courier New"/>
                <a:cs typeface="Courier New"/>
              </a:rPr>
              <a:t>/</a:t>
            </a:r>
            <a:r>
              <a:rPr lang="en-US" sz="1600" dirty="0" smtClean="0">
                <a:latin typeface="Courier New"/>
                <a:cs typeface="Courier New"/>
              </a:rPr>
              <a:t>test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$ </a:t>
            </a:r>
            <a:r>
              <a:rPr lang="en-US" sz="1600" dirty="0" err="1" smtClean="0">
                <a:latin typeface="Courier New"/>
                <a:cs typeface="Courier New"/>
              </a:rPr>
              <a:t>sqoop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import </a:t>
            </a:r>
            <a:r>
              <a:rPr lang="en-US" sz="1600" dirty="0" smtClean="0">
                <a:latin typeface="Courier New"/>
                <a:cs typeface="Courier New"/>
              </a:rPr>
              <a:t>\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dirty="0">
                <a:latin typeface="Courier New"/>
                <a:cs typeface="Courier New"/>
              </a:rPr>
              <a:t>-connect </a:t>
            </a:r>
            <a:r>
              <a:rPr lang="en-US" sz="1600" dirty="0" err="1">
                <a:latin typeface="Courier New"/>
                <a:cs typeface="Courier New"/>
              </a:rPr>
              <a:t>jdbc:mysql</a:t>
            </a:r>
            <a:r>
              <a:rPr lang="en-US" sz="1600" dirty="0">
                <a:latin typeface="Courier New"/>
                <a:cs typeface="Courier New"/>
              </a:rPr>
              <a:t>://mysql_server:3306</a:t>
            </a:r>
            <a:r>
              <a:rPr lang="en-US" sz="1600" dirty="0" smtClean="0">
                <a:latin typeface="Courier New"/>
                <a:cs typeface="Courier New"/>
              </a:rPr>
              <a:t>/</a:t>
            </a:r>
            <a:r>
              <a:rPr lang="en-US" sz="1600" dirty="0" err="1" smtClean="0">
                <a:latin typeface="Courier New"/>
                <a:cs typeface="Courier New"/>
              </a:rPr>
              <a:t>userdb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\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dirty="0">
                <a:latin typeface="Courier New"/>
                <a:cs typeface="Courier New"/>
              </a:rPr>
              <a:t>-username </a:t>
            </a:r>
            <a:r>
              <a:rPr lang="en-US" sz="1600" dirty="0" smtClean="0">
                <a:latin typeface="Courier New"/>
                <a:cs typeface="Courier New"/>
              </a:rPr>
              <a:t>user </a:t>
            </a:r>
            <a:r>
              <a:rPr lang="en-US" sz="1600" dirty="0" smtClean="0">
                <a:latin typeface="Courier New"/>
                <a:cs typeface="Courier New"/>
              </a:rPr>
              <a:t>\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dirty="0">
                <a:latin typeface="Courier New"/>
                <a:cs typeface="Courier New"/>
              </a:rPr>
              <a:t>-password </a:t>
            </a:r>
            <a:r>
              <a:rPr lang="en-US" sz="1600" dirty="0" smtClean="0">
                <a:latin typeface="Courier New"/>
                <a:cs typeface="Courier New"/>
              </a:rPr>
              <a:t>password \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dirty="0">
                <a:latin typeface="Courier New"/>
                <a:cs typeface="Courier New"/>
              </a:rPr>
              <a:t>-table </a:t>
            </a:r>
            <a:r>
              <a:rPr lang="en-US" sz="1600" dirty="0" smtClean="0">
                <a:latin typeface="Courier New"/>
                <a:cs typeface="Courier New"/>
              </a:rPr>
              <a:t>user \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--</a:t>
            </a:r>
            <a:r>
              <a:rPr lang="en-US" sz="1600" b="1" dirty="0" err="1">
                <a:latin typeface="Courier New"/>
                <a:cs typeface="Courier New"/>
              </a:rPr>
              <a:t>hcatalog</a:t>
            </a:r>
            <a:r>
              <a:rPr lang="en-US" sz="1600" b="1" dirty="0">
                <a:latin typeface="Courier New"/>
                <a:cs typeface="Courier New"/>
              </a:rPr>
              <a:t>-database </a:t>
            </a:r>
            <a:r>
              <a:rPr lang="en-US" sz="1600" b="1" dirty="0" err="1" smtClean="0">
                <a:latin typeface="Courier New"/>
                <a:cs typeface="Courier New"/>
              </a:rPr>
              <a:t>testdb</a:t>
            </a:r>
            <a:r>
              <a:rPr lang="en-US" sz="1600" b="1" dirty="0" smtClean="0">
                <a:latin typeface="Courier New"/>
                <a:cs typeface="Courier New"/>
              </a:rPr>
              <a:t> \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-</a:t>
            </a:r>
            <a:r>
              <a:rPr lang="en-US" sz="1600" b="1" dirty="0">
                <a:latin typeface="Courier New"/>
                <a:cs typeface="Courier New"/>
              </a:rPr>
              <a:t>-</a:t>
            </a:r>
            <a:r>
              <a:rPr lang="en-US" sz="1600" b="1" dirty="0" err="1">
                <a:latin typeface="Courier New"/>
                <a:cs typeface="Courier New"/>
              </a:rPr>
              <a:t>hcatalog</a:t>
            </a:r>
            <a:r>
              <a:rPr lang="en-US" sz="1600" b="1" dirty="0">
                <a:latin typeface="Courier New"/>
                <a:cs typeface="Courier New"/>
              </a:rPr>
              <a:t>-table </a:t>
            </a:r>
            <a:r>
              <a:rPr lang="en-US" sz="1600" b="1" dirty="0" smtClean="0">
                <a:latin typeface="Courier New"/>
                <a:cs typeface="Courier New"/>
              </a:rPr>
              <a:t>user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840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9-02 at 09.3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9144000" cy="61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How to Process the Data?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5687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3192463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69"/>
          <p:cNvSpPr>
            <a:spLocks noChangeArrowheads="1"/>
          </p:cNvSpPr>
          <p:nvPr/>
        </p:nvSpPr>
        <p:spPr bwMode="auto">
          <a:xfrm>
            <a:off x="5257800" y="3429000"/>
            <a:ext cx="3657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/>
              <a:t>$6.5 billion; 25 drug candidates in late-stage development; key areas: oncology, CV, diabetes, respiratory &amp; immunology, neurology, infectious disease and vaccines </a:t>
            </a:r>
          </a:p>
        </p:txBody>
      </p:sp>
      <p:sp>
        <p:nvSpPr>
          <p:cNvPr id="12292" name="Rectangle 67"/>
          <p:cNvSpPr>
            <a:spLocks noChangeArrowheads="1"/>
          </p:cNvSpPr>
          <p:nvPr/>
        </p:nvSpPr>
        <p:spPr bwMode="auto">
          <a:xfrm>
            <a:off x="3733800" y="3429000"/>
            <a:ext cx="188595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2014 R&amp;D </a:t>
            </a:r>
          </a:p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EXPENSE</a:t>
            </a:r>
          </a:p>
        </p:txBody>
      </p:sp>
      <p:sp>
        <p:nvSpPr>
          <p:cNvPr id="12293" name="Rectangle 42"/>
          <p:cNvSpPr>
            <a:spLocks noChangeArrowheads="1"/>
          </p:cNvSpPr>
          <p:nvPr/>
        </p:nvSpPr>
        <p:spPr bwMode="auto">
          <a:xfrm>
            <a:off x="5229225" y="2749550"/>
            <a:ext cx="28289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/>
              <a:t>$42.2 billion; 61% of sales come from outside the United States</a:t>
            </a:r>
          </a:p>
        </p:txBody>
      </p:sp>
      <p:sp>
        <p:nvSpPr>
          <p:cNvPr id="12294" name="Rectangle 41"/>
          <p:cNvSpPr>
            <a:spLocks noChangeArrowheads="1"/>
          </p:cNvSpPr>
          <p:nvPr/>
        </p:nvSpPr>
        <p:spPr bwMode="auto">
          <a:xfrm>
            <a:off x="3733800" y="2779713"/>
            <a:ext cx="18859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2014 REVENUES</a:t>
            </a:r>
          </a:p>
        </p:txBody>
      </p:sp>
      <p:sp>
        <p:nvSpPr>
          <p:cNvPr id="12295" name="Rectangle 40"/>
          <p:cNvSpPr>
            <a:spLocks noChangeArrowheads="1"/>
          </p:cNvSpPr>
          <p:nvPr/>
        </p:nvSpPr>
        <p:spPr bwMode="auto">
          <a:xfrm>
            <a:off x="5259388" y="1898650"/>
            <a:ext cx="29130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/>
              <a:t>Pharmaceuticals, Vaccines, Biologics and Animal Health</a:t>
            </a:r>
          </a:p>
        </p:txBody>
      </p:sp>
      <p:sp>
        <p:nvSpPr>
          <p:cNvPr id="12296" name="Rectangle 39"/>
          <p:cNvSpPr>
            <a:spLocks noChangeArrowheads="1"/>
          </p:cNvSpPr>
          <p:nvPr/>
        </p:nvSpPr>
        <p:spPr bwMode="auto">
          <a:xfrm>
            <a:off x="3733800" y="1984375"/>
            <a:ext cx="18224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BUSINESSES</a:t>
            </a:r>
          </a:p>
        </p:txBody>
      </p:sp>
      <p:sp>
        <p:nvSpPr>
          <p:cNvPr id="12297" name="Rectangle 38"/>
          <p:cNvSpPr>
            <a:spLocks noChangeArrowheads="1"/>
          </p:cNvSpPr>
          <p:nvPr/>
        </p:nvSpPr>
        <p:spPr bwMode="auto">
          <a:xfrm>
            <a:off x="5257800" y="4519613"/>
            <a:ext cx="29146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/>
              <a:t>Kenilworth, New Jersey, U.S.A.</a:t>
            </a:r>
          </a:p>
        </p:txBody>
      </p:sp>
      <p:sp>
        <p:nvSpPr>
          <p:cNvPr id="12298" name="Rectangle 37"/>
          <p:cNvSpPr>
            <a:spLocks noChangeArrowheads="1"/>
          </p:cNvSpPr>
          <p:nvPr/>
        </p:nvSpPr>
        <p:spPr bwMode="auto">
          <a:xfrm>
            <a:off x="3733800" y="4562475"/>
            <a:ext cx="18859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HEADQUARTERS</a:t>
            </a:r>
          </a:p>
        </p:txBody>
      </p:sp>
      <p:sp>
        <p:nvSpPr>
          <p:cNvPr id="12299" name="Rectangle 36"/>
          <p:cNvSpPr>
            <a:spLocks noChangeArrowheads="1"/>
          </p:cNvSpPr>
          <p:nvPr/>
        </p:nvSpPr>
        <p:spPr bwMode="auto">
          <a:xfrm>
            <a:off x="5257800" y="1174750"/>
            <a:ext cx="274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en-US"/>
              <a:t>Operating since 1851</a:t>
            </a:r>
            <a:endParaRPr lang="en-US" b="1"/>
          </a:p>
        </p:txBody>
      </p:sp>
      <p:sp>
        <p:nvSpPr>
          <p:cNvPr id="12300" name="Rectangle 35"/>
          <p:cNvSpPr>
            <a:spLocks noChangeArrowheads="1"/>
          </p:cNvSpPr>
          <p:nvPr/>
        </p:nvSpPr>
        <p:spPr bwMode="auto">
          <a:xfrm>
            <a:off x="3733800" y="1219200"/>
            <a:ext cx="16002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RICH HISTORY</a:t>
            </a:r>
          </a:p>
        </p:txBody>
      </p:sp>
      <p:sp>
        <p:nvSpPr>
          <p:cNvPr id="12301" name="Rectangle 32"/>
          <p:cNvSpPr>
            <a:spLocks noChangeArrowheads="1"/>
          </p:cNvSpPr>
          <p:nvPr/>
        </p:nvSpPr>
        <p:spPr bwMode="auto">
          <a:xfrm>
            <a:off x="5257800" y="381000"/>
            <a:ext cx="33432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/>
              <a:t>We are known as </a:t>
            </a:r>
            <a:r>
              <a:rPr lang="en-US" b="1">
                <a:solidFill>
                  <a:srgbClr val="00958F"/>
                </a:solidFill>
              </a:rPr>
              <a:t>MSD</a:t>
            </a:r>
            <a:r>
              <a:rPr lang="en-US"/>
              <a:t>. We are known as </a:t>
            </a:r>
            <a:r>
              <a:rPr lang="en-US" b="1">
                <a:solidFill>
                  <a:srgbClr val="00958F"/>
                </a:solidFill>
              </a:rPr>
              <a:t>Merck </a:t>
            </a:r>
            <a:r>
              <a:rPr lang="en-US"/>
              <a:t>in the United States and Canada. </a:t>
            </a:r>
          </a:p>
        </p:txBody>
      </p:sp>
      <p:sp>
        <p:nvSpPr>
          <p:cNvPr id="12302" name="Rectangle 31"/>
          <p:cNvSpPr>
            <a:spLocks noChangeArrowheads="1"/>
          </p:cNvSpPr>
          <p:nvPr/>
        </p:nvSpPr>
        <p:spPr bwMode="auto">
          <a:xfrm>
            <a:off x="3733800" y="457200"/>
            <a:ext cx="152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ct val="40000"/>
              </a:spcBef>
              <a:buClr>
                <a:srgbClr val="D9820D"/>
              </a:buClr>
              <a:buSzPct val="115000"/>
            </a:pPr>
            <a:r>
              <a:rPr lang="en-US" b="1">
                <a:solidFill>
                  <a:srgbClr val="00958F"/>
                </a:solidFill>
              </a:rPr>
              <a:t>WHO WE ARE</a:t>
            </a:r>
          </a:p>
        </p:txBody>
      </p:sp>
      <p:sp>
        <p:nvSpPr>
          <p:cNvPr id="12303" name="Line 45"/>
          <p:cNvSpPr>
            <a:spLocks noChangeShapeType="1"/>
          </p:cNvSpPr>
          <p:nvPr/>
        </p:nvSpPr>
        <p:spPr bwMode="auto">
          <a:xfrm>
            <a:off x="361950" y="1190625"/>
            <a:ext cx="81327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48"/>
          <p:cNvSpPr>
            <a:spLocks noChangeShapeType="1"/>
          </p:cNvSpPr>
          <p:nvPr/>
        </p:nvSpPr>
        <p:spPr bwMode="auto">
          <a:xfrm>
            <a:off x="352425" y="4191000"/>
            <a:ext cx="81327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Line 50"/>
          <p:cNvSpPr>
            <a:spLocks noChangeShapeType="1"/>
          </p:cNvSpPr>
          <p:nvPr/>
        </p:nvSpPr>
        <p:spPr bwMode="auto">
          <a:xfrm>
            <a:off x="-381000" y="4875213"/>
            <a:ext cx="8132763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6" name="Line 52"/>
          <p:cNvSpPr>
            <a:spLocks noChangeShapeType="1"/>
          </p:cNvSpPr>
          <p:nvPr/>
        </p:nvSpPr>
        <p:spPr bwMode="auto">
          <a:xfrm>
            <a:off x="365125" y="6334125"/>
            <a:ext cx="81327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7" name="Line 54"/>
          <p:cNvSpPr>
            <a:spLocks noChangeShapeType="1"/>
          </p:cNvSpPr>
          <p:nvPr/>
        </p:nvSpPr>
        <p:spPr bwMode="auto">
          <a:xfrm>
            <a:off x="1943100" y="1190625"/>
            <a:ext cx="0" cy="31940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8" name="Line 68"/>
          <p:cNvSpPr>
            <a:spLocks noChangeShapeType="1"/>
          </p:cNvSpPr>
          <p:nvPr/>
        </p:nvSpPr>
        <p:spPr bwMode="auto">
          <a:xfrm>
            <a:off x="365125" y="5827713"/>
            <a:ext cx="81327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9" name="Line 76"/>
          <p:cNvSpPr>
            <a:spLocks noChangeShapeType="1"/>
          </p:cNvSpPr>
          <p:nvPr/>
        </p:nvSpPr>
        <p:spPr bwMode="auto">
          <a:xfrm>
            <a:off x="365125" y="5346700"/>
            <a:ext cx="0" cy="4810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0" name="Line 53"/>
          <p:cNvSpPr>
            <a:spLocks noChangeShapeType="1"/>
          </p:cNvSpPr>
          <p:nvPr/>
        </p:nvSpPr>
        <p:spPr bwMode="auto">
          <a:xfrm>
            <a:off x="361950" y="1190625"/>
            <a:ext cx="0" cy="31940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1" name="Line 77"/>
          <p:cNvSpPr>
            <a:spLocks noChangeShapeType="1"/>
          </p:cNvSpPr>
          <p:nvPr/>
        </p:nvSpPr>
        <p:spPr bwMode="auto">
          <a:xfrm>
            <a:off x="365125" y="5903913"/>
            <a:ext cx="0" cy="4810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Line 78"/>
          <p:cNvSpPr>
            <a:spLocks noChangeShapeType="1"/>
          </p:cNvSpPr>
          <p:nvPr/>
        </p:nvSpPr>
        <p:spPr bwMode="auto">
          <a:xfrm>
            <a:off x="1946275" y="5346700"/>
            <a:ext cx="0" cy="4810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3" name="Line 79"/>
          <p:cNvSpPr>
            <a:spLocks noChangeShapeType="1"/>
          </p:cNvSpPr>
          <p:nvPr/>
        </p:nvSpPr>
        <p:spPr bwMode="auto">
          <a:xfrm>
            <a:off x="1946275" y="5903913"/>
            <a:ext cx="0" cy="4810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4" name="Line 80"/>
          <p:cNvSpPr>
            <a:spLocks noChangeShapeType="1"/>
          </p:cNvSpPr>
          <p:nvPr/>
        </p:nvSpPr>
        <p:spPr bwMode="auto">
          <a:xfrm>
            <a:off x="7659688" y="4308475"/>
            <a:ext cx="0" cy="4810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5" name="Line 81"/>
          <p:cNvSpPr>
            <a:spLocks noChangeShapeType="1"/>
          </p:cNvSpPr>
          <p:nvPr/>
        </p:nvSpPr>
        <p:spPr bwMode="auto">
          <a:xfrm>
            <a:off x="7659688" y="4814888"/>
            <a:ext cx="28575" cy="7477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6" name="Rectangle 43"/>
          <p:cNvSpPr>
            <a:spLocks noChangeArrowheads="1"/>
          </p:cNvSpPr>
          <p:nvPr/>
        </p:nvSpPr>
        <p:spPr bwMode="gray">
          <a:xfrm>
            <a:off x="5334000" y="5127625"/>
            <a:ext cx="27241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912813" eaLnBrk="0" hangingPunct="0">
              <a:spcBef>
                <a:spcPct val="20000"/>
              </a:spcBef>
              <a:tabLst>
                <a:tab pos="971550" algn="l"/>
              </a:tabLst>
            </a:pPr>
            <a:r>
              <a:rPr lang="en-US"/>
              <a:t>Approximately 70,000 worldwide (as of 12/31/14)</a:t>
            </a:r>
          </a:p>
        </p:txBody>
      </p:sp>
      <p:sp>
        <p:nvSpPr>
          <p:cNvPr id="12317" name="Rectangle 45"/>
          <p:cNvSpPr>
            <a:spLocks noChangeArrowheads="1"/>
          </p:cNvSpPr>
          <p:nvPr/>
        </p:nvSpPr>
        <p:spPr bwMode="gray">
          <a:xfrm>
            <a:off x="3733800" y="5108575"/>
            <a:ext cx="1119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2813" eaLnBrk="0" hangingPunct="0">
              <a:spcBef>
                <a:spcPct val="20000"/>
              </a:spcBef>
              <a:tabLst>
                <a:tab pos="971550" algn="l"/>
              </a:tabLst>
            </a:pPr>
            <a:r>
              <a:rPr lang="en-US" b="1">
                <a:solidFill>
                  <a:srgbClr val="00958F"/>
                </a:solidFill>
              </a:rPr>
              <a:t>EMPLOYEES</a:t>
            </a:r>
          </a:p>
        </p:txBody>
      </p:sp>
      <p:sp>
        <p:nvSpPr>
          <p:cNvPr id="12318" name="Rectangle 2"/>
          <p:cNvSpPr txBox="1">
            <a:spLocks noChangeArrowheads="1"/>
          </p:cNvSpPr>
          <p:nvPr/>
        </p:nvSpPr>
        <p:spPr bwMode="white">
          <a:xfrm>
            <a:off x="139700" y="2133600"/>
            <a:ext cx="29083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>
                <a:srgbClr val="768DC1"/>
              </a:buClr>
              <a:buSzPct val="70000"/>
            </a:pPr>
            <a:r>
              <a:rPr lang="en-US" sz="3600" b="1">
                <a:solidFill>
                  <a:srgbClr val="FFFFFF"/>
                </a:solidFill>
                <a:latin typeface="Arial Narrow" charset="0"/>
              </a:rPr>
              <a:t>Key Company Facts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686175" y="1131888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46" name="Straight Connector 45"/>
          <p:cNvCxnSpPr/>
          <p:nvPr/>
        </p:nvCxnSpPr>
        <p:spPr bwMode="auto">
          <a:xfrm>
            <a:off x="3733800" y="1828800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47" name="Straight Connector 46"/>
          <p:cNvCxnSpPr/>
          <p:nvPr/>
        </p:nvCxnSpPr>
        <p:spPr bwMode="auto">
          <a:xfrm>
            <a:off x="3733800" y="2667000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48" name="Straight Connector 47"/>
          <p:cNvCxnSpPr/>
          <p:nvPr/>
        </p:nvCxnSpPr>
        <p:spPr bwMode="auto">
          <a:xfrm>
            <a:off x="3733800" y="3352800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49" name="Straight Connector 48"/>
          <p:cNvCxnSpPr/>
          <p:nvPr/>
        </p:nvCxnSpPr>
        <p:spPr bwMode="auto">
          <a:xfrm>
            <a:off x="3733800" y="4419600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51" name="Straight Connector 50"/>
          <p:cNvCxnSpPr/>
          <p:nvPr/>
        </p:nvCxnSpPr>
        <p:spPr bwMode="auto">
          <a:xfrm>
            <a:off x="3733800" y="5019675"/>
            <a:ext cx="474345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pic>
        <p:nvPicPr>
          <p:cNvPr id="1232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237288"/>
            <a:ext cx="122396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MapReduce</a:t>
            </a:r>
            <a:r>
              <a:rPr lang="en-US" dirty="0" smtClean="0">
                <a:solidFill>
                  <a:srgbClr val="000000"/>
                </a:solidFill>
              </a:rPr>
              <a:t> – 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382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// Hello World Bye World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//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Hello </a:t>
            </a:r>
            <a:r>
              <a:rPr lang="en-US" sz="1600" dirty="0" err="1" smtClean="0">
                <a:latin typeface="Courier New"/>
                <a:cs typeface="Courier New"/>
              </a:rPr>
              <a:t>Hadoop</a:t>
            </a:r>
            <a:r>
              <a:rPr lang="en-US" sz="1600" dirty="0" smtClean="0">
                <a:latin typeface="Courier New"/>
                <a:cs typeface="Courier New"/>
              </a:rPr>
              <a:t> Goodbye </a:t>
            </a:r>
            <a:r>
              <a:rPr lang="en-US" sz="1600" dirty="0" err="1" smtClean="0">
                <a:latin typeface="Courier New"/>
                <a:cs typeface="Courier New"/>
              </a:rPr>
              <a:t>Hadoop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public </a:t>
            </a:r>
            <a:r>
              <a:rPr lang="en-US" sz="1600" dirty="0">
                <a:latin typeface="Courier New"/>
                <a:cs typeface="Courier New"/>
              </a:rPr>
              <a:t>void map(</a:t>
            </a:r>
            <a:r>
              <a:rPr lang="en-US" sz="1600" b="1" dirty="0">
                <a:latin typeface="Courier New"/>
                <a:cs typeface="Courier New"/>
              </a:rPr>
              <a:t>Object key, Text value</a:t>
            </a:r>
            <a:r>
              <a:rPr lang="en-US" sz="1600" dirty="0">
                <a:latin typeface="Courier New"/>
                <a:cs typeface="Courier New"/>
              </a:rPr>
              <a:t>, Context context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) throws </a:t>
            </a:r>
            <a:r>
              <a:rPr lang="en-US" sz="1600" dirty="0" err="1">
                <a:latin typeface="Courier New"/>
                <a:cs typeface="Courier New"/>
              </a:rPr>
              <a:t>IOException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InterruptedException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StringTokenizer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itr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b="1" dirty="0">
                <a:latin typeface="Courier New"/>
                <a:cs typeface="Courier New"/>
              </a:rPr>
              <a:t>new </a:t>
            </a:r>
            <a:r>
              <a:rPr lang="en-US" sz="1600" b="1" dirty="0" err="1">
                <a:latin typeface="Courier New"/>
                <a:cs typeface="Courier New"/>
              </a:rPr>
              <a:t>StringTokenizer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err="1">
                <a:latin typeface="Courier New"/>
                <a:cs typeface="Courier New"/>
              </a:rPr>
              <a:t>value.toString</a:t>
            </a:r>
            <a:r>
              <a:rPr lang="en-US" sz="1600" b="1" dirty="0">
                <a:latin typeface="Courier New"/>
                <a:cs typeface="Courier New"/>
              </a:rPr>
              <a:t>())</a:t>
            </a:r>
            <a:r>
              <a:rPr lang="en-US" sz="16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while (</a:t>
            </a:r>
            <a:r>
              <a:rPr lang="en-US" sz="1600" dirty="0" err="1">
                <a:latin typeface="Courier New"/>
                <a:cs typeface="Courier New"/>
              </a:rPr>
              <a:t>itr.hasMoreTokens</a:t>
            </a:r>
            <a:r>
              <a:rPr lang="en-US" sz="1600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dirty="0" err="1">
                <a:latin typeface="Courier New"/>
                <a:cs typeface="Courier New"/>
              </a:rPr>
              <a:t>word.set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itr.nextToken</a:t>
            </a:r>
            <a:r>
              <a:rPr lang="en-US" sz="1600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b="1" dirty="0" err="1">
                <a:latin typeface="Courier New"/>
                <a:cs typeface="Courier New"/>
              </a:rPr>
              <a:t>context.write</a:t>
            </a:r>
            <a:r>
              <a:rPr lang="en-US" sz="1600" b="1" dirty="0">
                <a:latin typeface="Courier New"/>
                <a:cs typeface="Courier New"/>
              </a:rPr>
              <a:t>(word, one);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45720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Hello</a:t>
            </a:r>
            <a:r>
              <a:rPr lang="nl-NL" sz="1600" dirty="0">
                <a:latin typeface="Courier New"/>
                <a:cs typeface="Courier New"/>
              </a:rPr>
              <a:t>, 1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  <a:endParaRPr lang="nl-NL" sz="1600" dirty="0">
              <a:latin typeface="Courier New"/>
              <a:cs typeface="Courier New"/>
            </a:endParaRPr>
          </a:p>
          <a:p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Hadoop</a:t>
            </a:r>
            <a:r>
              <a:rPr lang="nl-NL" sz="1600" dirty="0">
                <a:latin typeface="Courier New"/>
                <a:cs typeface="Courier New"/>
              </a:rPr>
              <a:t>, 1&gt;</a:t>
            </a:r>
          </a:p>
          <a:p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Goodbye</a:t>
            </a:r>
            <a:r>
              <a:rPr lang="nl-NL" sz="1600" dirty="0">
                <a:latin typeface="Courier New"/>
                <a:cs typeface="Courier New"/>
              </a:rPr>
              <a:t>, 1&gt;</a:t>
            </a:r>
          </a:p>
          <a:p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Hadoop</a:t>
            </a:r>
            <a:r>
              <a:rPr lang="nl-NL" sz="1600" dirty="0">
                <a:latin typeface="Courier New"/>
                <a:cs typeface="Courier New"/>
              </a:rPr>
              <a:t>, 1&gt;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5720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&lt; Hello, 1&gt;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&lt; World, 1&gt;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&lt; Bye, 1&gt;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&lt; World, 1&gt;</a:t>
            </a:r>
          </a:p>
        </p:txBody>
      </p:sp>
    </p:spTree>
    <p:extLst>
      <p:ext uri="{BB962C8B-B14F-4D97-AF65-F5344CB8AC3E}">
        <p14:creationId xmlns:p14="http://schemas.microsoft.com/office/powerpoint/2010/main" val="170439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MapReduce</a:t>
            </a:r>
            <a:r>
              <a:rPr lang="en-US" dirty="0" smtClean="0">
                <a:solidFill>
                  <a:srgbClr val="000000"/>
                </a:solidFill>
              </a:rPr>
              <a:t> – Reduce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public void reduce(</a:t>
            </a:r>
            <a:r>
              <a:rPr lang="en-US" sz="1600" b="1" dirty="0">
                <a:latin typeface="Courier New"/>
                <a:cs typeface="Courier New"/>
              </a:rPr>
              <a:t>Text key, </a:t>
            </a:r>
            <a:r>
              <a:rPr lang="en-US" sz="1600" b="1" dirty="0" err="1">
                <a:latin typeface="Courier New"/>
                <a:cs typeface="Courier New"/>
              </a:rPr>
              <a:t>Iterable</a:t>
            </a:r>
            <a:r>
              <a:rPr lang="en-US" sz="1600" b="1" dirty="0">
                <a:latin typeface="Courier New"/>
                <a:cs typeface="Courier New"/>
              </a:rPr>
              <a:t>&lt;</a:t>
            </a:r>
            <a:r>
              <a:rPr lang="en-US" sz="1600" b="1" dirty="0" err="1">
                <a:latin typeface="Courier New"/>
                <a:cs typeface="Courier New"/>
              </a:rPr>
              <a:t>IntWritable</a:t>
            </a:r>
            <a:r>
              <a:rPr lang="en-US" sz="1600" b="1" dirty="0">
                <a:latin typeface="Courier New"/>
                <a:cs typeface="Courier New"/>
              </a:rPr>
              <a:t>&gt; values</a:t>
            </a:r>
            <a:r>
              <a:rPr lang="en-US" sz="1600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Context context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) throws </a:t>
            </a:r>
            <a:r>
              <a:rPr lang="en-US" sz="1600" dirty="0" err="1">
                <a:latin typeface="Courier New"/>
                <a:cs typeface="Courier New"/>
              </a:rPr>
              <a:t>IOException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InterruptedException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int</a:t>
            </a:r>
            <a:r>
              <a:rPr lang="en-US" sz="1600" dirty="0">
                <a:latin typeface="Courier New"/>
                <a:cs typeface="Courier New"/>
              </a:rPr>
              <a:t> sum = 0;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for (</a:t>
            </a:r>
            <a:r>
              <a:rPr lang="en-US" sz="1600" dirty="0" err="1">
                <a:latin typeface="Courier New"/>
                <a:cs typeface="Courier New"/>
              </a:rPr>
              <a:t>IntWritable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val</a:t>
            </a:r>
            <a:r>
              <a:rPr lang="en-US" sz="1600" dirty="0">
                <a:latin typeface="Courier New"/>
                <a:cs typeface="Courier New"/>
              </a:rPr>
              <a:t> : values) {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b="1" dirty="0">
                <a:latin typeface="Courier New"/>
                <a:cs typeface="Courier New"/>
              </a:rPr>
              <a:t>sum += </a:t>
            </a:r>
            <a:r>
              <a:rPr lang="en-US" sz="1600" b="1" dirty="0" err="1">
                <a:latin typeface="Courier New"/>
                <a:cs typeface="Courier New"/>
              </a:rPr>
              <a:t>val.get</a:t>
            </a:r>
            <a:r>
              <a:rPr lang="en-US" sz="16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</a:t>
            </a:r>
            <a:r>
              <a:rPr lang="en-US" sz="1600" dirty="0" err="1">
                <a:latin typeface="Courier New"/>
                <a:cs typeface="Courier New"/>
              </a:rPr>
              <a:t>result.set</a:t>
            </a:r>
            <a:r>
              <a:rPr lang="en-US" sz="1600" dirty="0">
                <a:latin typeface="Courier New"/>
                <a:cs typeface="Courier New"/>
              </a:rPr>
              <a:t>(sum);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</a:t>
            </a:r>
            <a:r>
              <a:rPr lang="en-US" sz="1600" b="1" dirty="0" err="1">
                <a:latin typeface="Courier New"/>
                <a:cs typeface="Courier New"/>
              </a:rPr>
              <a:t>context.write</a:t>
            </a:r>
            <a:r>
              <a:rPr lang="en-US" sz="1600" b="1" dirty="0">
                <a:latin typeface="Courier New"/>
                <a:cs typeface="Courier New"/>
              </a:rPr>
              <a:t>(key, result);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}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1600" dirty="0">
                <a:latin typeface="Courier New"/>
                <a:cs typeface="Courier New"/>
              </a:rPr>
              <a:t>&lt; Bye, 1&gt;</a:t>
            </a:r>
          </a:p>
          <a:p>
            <a:pPr marL="0" indent="0">
              <a:buNone/>
            </a:pPr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Goodbye</a:t>
            </a:r>
            <a:r>
              <a:rPr lang="nl-NL" sz="1600" dirty="0">
                <a:latin typeface="Courier New"/>
                <a:cs typeface="Courier New"/>
              </a:rPr>
              <a:t>, 1&gt;</a:t>
            </a:r>
          </a:p>
          <a:p>
            <a:pPr marL="0" indent="0">
              <a:buNone/>
            </a:pPr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Hadoop</a:t>
            </a:r>
            <a:r>
              <a:rPr lang="nl-NL" sz="1600" dirty="0">
                <a:latin typeface="Courier New"/>
                <a:cs typeface="Courier New"/>
              </a:rPr>
              <a:t>, 2&gt;</a:t>
            </a:r>
          </a:p>
          <a:p>
            <a:pPr marL="0" indent="0">
              <a:buNone/>
            </a:pPr>
            <a:r>
              <a:rPr lang="nl-NL" sz="1600" dirty="0">
                <a:latin typeface="Courier New"/>
                <a:cs typeface="Courier New"/>
              </a:rPr>
              <a:t>&lt; </a:t>
            </a:r>
            <a:r>
              <a:rPr lang="nl-NL" sz="1600" dirty="0" err="1">
                <a:latin typeface="Courier New"/>
                <a:cs typeface="Courier New"/>
              </a:rPr>
              <a:t>Hello</a:t>
            </a:r>
            <a:r>
              <a:rPr lang="nl-NL" sz="1600" dirty="0">
                <a:latin typeface="Courier New"/>
                <a:cs typeface="Courier New"/>
              </a:rPr>
              <a:t>, 2&gt;</a:t>
            </a:r>
          </a:p>
          <a:p>
            <a:pPr marL="0" indent="0">
              <a:buNone/>
            </a:pPr>
            <a:r>
              <a:rPr lang="nl-NL" sz="1600" dirty="0">
                <a:latin typeface="Courier New"/>
                <a:cs typeface="Courier New"/>
              </a:rPr>
              <a:t>&lt; World, 2</a:t>
            </a:r>
            <a:r>
              <a:rPr lang="nl-NL" sz="1600" dirty="0" smtClean="0">
                <a:latin typeface="Courier New"/>
                <a:cs typeface="Courier New"/>
              </a:rPr>
              <a:t>&gt;</a:t>
            </a:r>
            <a:endParaRPr lang="en-US" sz="16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649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362200"/>
            <a:ext cx="8382000" cy="37639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Fields token = new Fields( </a:t>
            </a:r>
            <a:r>
              <a:rPr lang="en-US" sz="1600" dirty="0" smtClean="0">
                <a:latin typeface="Courier New"/>
                <a:cs typeface="Courier New"/>
              </a:rPr>
              <a:t>"token" 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Fields text = new Fields( </a:t>
            </a:r>
            <a:r>
              <a:rPr lang="en-US" sz="1600" dirty="0" smtClean="0">
                <a:latin typeface="Courier New"/>
                <a:cs typeface="Courier New"/>
              </a:rPr>
              <a:t>"text" 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RegexSplitGenerator</a:t>
            </a:r>
            <a:r>
              <a:rPr lang="en-US" sz="1600" dirty="0">
                <a:latin typeface="Courier New"/>
                <a:cs typeface="Courier New"/>
              </a:rPr>
              <a:t> splitter = new </a:t>
            </a:r>
            <a:r>
              <a:rPr lang="en-US" sz="1600" dirty="0" err="1">
                <a:latin typeface="Courier New"/>
                <a:cs typeface="Courier New"/>
              </a:rPr>
              <a:t>RegexSplitGenerator</a:t>
            </a:r>
            <a:r>
              <a:rPr lang="en-US" sz="1600" dirty="0">
                <a:latin typeface="Courier New"/>
                <a:cs typeface="Courier New"/>
              </a:rPr>
              <a:t>( token, </a:t>
            </a:r>
            <a:r>
              <a:rPr lang="en-US" sz="1600" dirty="0" smtClean="0">
                <a:latin typeface="Courier New"/>
                <a:cs typeface="Courier New"/>
              </a:rPr>
              <a:t>	</a:t>
            </a:r>
            <a:r>
              <a:rPr lang="en-US" sz="1600" dirty="0" err="1" smtClean="0">
                <a:latin typeface="Courier New"/>
                <a:cs typeface="Courier New"/>
              </a:rPr>
              <a:t>regex_string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// only returns </a:t>
            </a:r>
            <a:r>
              <a:rPr lang="en-US" sz="1600" dirty="0" smtClean="0">
                <a:latin typeface="Courier New"/>
                <a:cs typeface="Courier New"/>
              </a:rPr>
              <a:t>"token"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Pipe </a:t>
            </a:r>
            <a:r>
              <a:rPr lang="en-US" sz="1600" dirty="0" err="1">
                <a:latin typeface="Courier New"/>
                <a:cs typeface="Courier New"/>
              </a:rPr>
              <a:t>docPipe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b="1" dirty="0">
                <a:latin typeface="Courier New"/>
                <a:cs typeface="Courier New"/>
              </a:rPr>
              <a:t>new Each</a:t>
            </a:r>
            <a:r>
              <a:rPr lang="en-US" sz="1600" dirty="0">
                <a:latin typeface="Courier New"/>
                <a:cs typeface="Courier New"/>
              </a:rPr>
              <a:t>( </a:t>
            </a:r>
            <a:r>
              <a:rPr lang="en-US" sz="1600" dirty="0" smtClean="0">
                <a:latin typeface="Courier New"/>
                <a:cs typeface="Courier New"/>
              </a:rPr>
              <a:t>"token", </a:t>
            </a:r>
            <a:r>
              <a:rPr lang="en-US" sz="1600" dirty="0">
                <a:latin typeface="Courier New"/>
                <a:cs typeface="Courier New"/>
              </a:rPr>
              <a:t>text, </a:t>
            </a:r>
            <a:r>
              <a:rPr lang="en-US" sz="1600" b="1" dirty="0">
                <a:latin typeface="Courier New"/>
                <a:cs typeface="Courier New"/>
              </a:rPr>
              <a:t>splitter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Fields.RESULTS</a:t>
            </a:r>
            <a:r>
              <a:rPr lang="en-US" sz="1600" dirty="0">
                <a:latin typeface="Courier New"/>
                <a:cs typeface="Courier New"/>
              </a:rPr>
              <a:t> 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Pipe </a:t>
            </a:r>
            <a:r>
              <a:rPr lang="en-US" sz="1600" dirty="0" err="1">
                <a:latin typeface="Courier New"/>
                <a:cs typeface="Courier New"/>
              </a:rPr>
              <a:t>wcPipe</a:t>
            </a:r>
            <a:r>
              <a:rPr lang="en-US" sz="1600" dirty="0">
                <a:latin typeface="Courier New"/>
                <a:cs typeface="Courier New"/>
              </a:rPr>
              <a:t> = new Pipe( </a:t>
            </a:r>
            <a:r>
              <a:rPr lang="en-US" sz="1600" dirty="0" smtClean="0">
                <a:latin typeface="Courier New"/>
                <a:cs typeface="Courier New"/>
              </a:rPr>
              <a:t>"</a:t>
            </a:r>
            <a:r>
              <a:rPr lang="en-US" sz="1600" dirty="0" err="1" smtClean="0">
                <a:latin typeface="Courier New"/>
                <a:cs typeface="Courier New"/>
              </a:rPr>
              <a:t>wc</a:t>
            </a:r>
            <a:r>
              <a:rPr lang="en-US" sz="1600" dirty="0" smtClean="0">
                <a:latin typeface="Courier New"/>
                <a:cs typeface="Courier New"/>
              </a:rPr>
              <a:t>", </a:t>
            </a:r>
            <a:r>
              <a:rPr lang="en-US" sz="1600" dirty="0" err="1">
                <a:latin typeface="Courier New"/>
                <a:cs typeface="Courier New"/>
              </a:rPr>
              <a:t>docPipe</a:t>
            </a:r>
            <a:r>
              <a:rPr lang="en-US" sz="1600" dirty="0">
                <a:latin typeface="Courier New"/>
                <a:cs typeface="Courier New"/>
              </a:rPr>
              <a:t> 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wcPipe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b="1" dirty="0">
                <a:latin typeface="Courier New"/>
                <a:cs typeface="Courier New"/>
              </a:rPr>
              <a:t>new </a:t>
            </a:r>
            <a:r>
              <a:rPr lang="en-US" sz="1600" b="1" dirty="0" err="1">
                <a:latin typeface="Courier New"/>
                <a:cs typeface="Courier New"/>
              </a:rPr>
              <a:t>GroupBy</a:t>
            </a:r>
            <a:r>
              <a:rPr lang="en-US" sz="1600" dirty="0">
                <a:latin typeface="Courier New"/>
                <a:cs typeface="Courier New"/>
              </a:rPr>
              <a:t>( </a:t>
            </a:r>
            <a:r>
              <a:rPr lang="en-US" sz="1600" dirty="0" err="1">
                <a:latin typeface="Courier New"/>
                <a:cs typeface="Courier New"/>
              </a:rPr>
              <a:t>wcPipe</a:t>
            </a:r>
            <a:r>
              <a:rPr lang="en-US" sz="1600" dirty="0">
                <a:latin typeface="Courier New"/>
                <a:cs typeface="Courier New"/>
              </a:rPr>
              <a:t>, token 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wcPipe</a:t>
            </a:r>
            <a:r>
              <a:rPr lang="en-US" sz="1600" dirty="0">
                <a:latin typeface="Courier New"/>
                <a:cs typeface="Courier New"/>
              </a:rPr>
              <a:t> = new Every( </a:t>
            </a:r>
            <a:r>
              <a:rPr lang="en-US" sz="1600" dirty="0" err="1">
                <a:latin typeface="Courier New"/>
                <a:cs typeface="Courier New"/>
              </a:rPr>
              <a:t>wcPipe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Fields.ALL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b="1" dirty="0">
                <a:latin typeface="Courier New"/>
                <a:cs typeface="Courier New"/>
              </a:rPr>
              <a:t>new Count()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Fields.ALL</a:t>
            </a:r>
            <a:r>
              <a:rPr lang="en-US" sz="1600" dirty="0">
                <a:latin typeface="Courier New"/>
                <a:cs typeface="Courier New"/>
              </a:rPr>
              <a:t> 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/>
                <a:cs typeface="Courier New"/>
              </a:rPr>
              <a:t>FlowDef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err="1">
                <a:latin typeface="Courier New"/>
                <a:cs typeface="Courier New"/>
              </a:rPr>
              <a:t>flowDef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FlowDef.flowDef</a:t>
            </a:r>
            <a:r>
              <a:rPr lang="en-US" sz="1600" dirty="0">
                <a:latin typeface="Courier New"/>
                <a:cs typeface="Courier New"/>
              </a:rPr>
              <a:t>().</a:t>
            </a:r>
            <a:r>
              <a:rPr lang="en-US" sz="1600" dirty="0" err="1">
                <a:latin typeface="Courier New"/>
                <a:cs typeface="Courier New"/>
              </a:rPr>
              <a:t>setName</a:t>
            </a:r>
            <a:r>
              <a:rPr lang="en-US" sz="1600" dirty="0">
                <a:latin typeface="Courier New"/>
                <a:cs typeface="Courier New"/>
              </a:rPr>
              <a:t>( </a:t>
            </a:r>
            <a:r>
              <a:rPr lang="en-US" sz="1600" dirty="0" smtClean="0">
                <a:latin typeface="Courier New"/>
                <a:cs typeface="Courier New"/>
              </a:rPr>
              <a:t>"</a:t>
            </a:r>
            <a:r>
              <a:rPr lang="en-US" sz="1600" dirty="0" err="1" smtClean="0">
                <a:latin typeface="Courier New"/>
                <a:cs typeface="Courier New"/>
              </a:rPr>
              <a:t>wc</a:t>
            </a:r>
            <a:r>
              <a:rPr lang="en-US" sz="1600" dirty="0" smtClean="0">
                <a:latin typeface="Courier New"/>
                <a:cs typeface="Courier New"/>
              </a:rPr>
              <a:t>" 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.</a:t>
            </a:r>
            <a:r>
              <a:rPr lang="en-US" sz="1600" b="1" dirty="0" err="1">
                <a:latin typeface="Courier New"/>
                <a:cs typeface="Courier New"/>
              </a:rPr>
              <a:t>addSource</a:t>
            </a:r>
            <a:r>
              <a:rPr lang="en-US" sz="1600" b="1" dirty="0">
                <a:latin typeface="Courier New"/>
                <a:cs typeface="Courier New"/>
              </a:rPr>
              <a:t>( </a:t>
            </a:r>
            <a:r>
              <a:rPr lang="en-US" sz="1600" b="1" dirty="0" err="1">
                <a:latin typeface="Courier New"/>
                <a:cs typeface="Courier New"/>
              </a:rPr>
              <a:t>docPipe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>
                <a:latin typeface="Courier New"/>
                <a:cs typeface="Courier New"/>
              </a:rPr>
              <a:t>docTap</a:t>
            </a:r>
            <a:r>
              <a:rPr lang="en-US" sz="1600" b="1" dirty="0">
                <a:latin typeface="Courier New"/>
                <a:cs typeface="Courier New"/>
              </a:rPr>
              <a:t> 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.</a:t>
            </a:r>
            <a:r>
              <a:rPr lang="en-US" sz="1600" b="1" dirty="0" err="1">
                <a:latin typeface="Courier New"/>
                <a:cs typeface="Courier New"/>
              </a:rPr>
              <a:t>addTailSink</a:t>
            </a:r>
            <a:r>
              <a:rPr lang="en-US" sz="1600" b="1" dirty="0">
                <a:latin typeface="Courier New"/>
                <a:cs typeface="Courier New"/>
              </a:rPr>
              <a:t>( </a:t>
            </a:r>
            <a:r>
              <a:rPr lang="en-US" sz="1600" b="1" dirty="0" err="1">
                <a:latin typeface="Courier New"/>
                <a:cs typeface="Courier New"/>
              </a:rPr>
              <a:t>wcPipe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>
                <a:latin typeface="Courier New"/>
                <a:cs typeface="Courier New"/>
              </a:rPr>
              <a:t>wcTap</a:t>
            </a:r>
            <a:r>
              <a:rPr lang="en-US" sz="1600" b="1" dirty="0">
                <a:latin typeface="Courier New"/>
                <a:cs typeface="Courier New"/>
              </a:rPr>
              <a:t> )</a:t>
            </a:r>
            <a:r>
              <a:rPr lang="en-US" sz="1600" dirty="0">
                <a:latin typeface="Courier New"/>
                <a:cs typeface="Courier New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04800"/>
            <a:ext cx="5046133" cy="189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76200"/>
            <a:ext cx="1727509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Pig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839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docPipe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b="1" dirty="0">
                <a:latin typeface="Courier New"/>
                <a:cs typeface="Courier New"/>
              </a:rPr>
              <a:t>LOAD</a:t>
            </a:r>
            <a:r>
              <a:rPr lang="en-US" sz="1400" dirty="0">
                <a:latin typeface="Courier New"/>
                <a:cs typeface="Courier New"/>
              </a:rPr>
              <a:t> '$</a:t>
            </a:r>
            <a:r>
              <a:rPr lang="en-US" sz="1400" dirty="0" err="1">
                <a:latin typeface="Courier New"/>
                <a:cs typeface="Courier New"/>
              </a:rPr>
              <a:t>docPath</a:t>
            </a:r>
            <a:r>
              <a:rPr lang="en-US" sz="1400" dirty="0">
                <a:latin typeface="Courier New"/>
                <a:cs typeface="Courier New"/>
              </a:rPr>
              <a:t>' USING </a:t>
            </a:r>
            <a:r>
              <a:rPr lang="en-US" sz="1400" dirty="0" err="1">
                <a:latin typeface="Courier New"/>
                <a:cs typeface="Courier New"/>
              </a:rPr>
              <a:t>PigStorage</a:t>
            </a:r>
            <a:r>
              <a:rPr lang="en-US" sz="1400" dirty="0">
                <a:latin typeface="Courier New"/>
                <a:cs typeface="Courier New"/>
              </a:rPr>
              <a:t>('\t', '</a:t>
            </a:r>
            <a:r>
              <a:rPr lang="en-US" sz="1400" dirty="0" err="1">
                <a:latin typeface="Courier New"/>
                <a:cs typeface="Courier New"/>
              </a:rPr>
              <a:t>tagsource</a:t>
            </a:r>
            <a:r>
              <a:rPr lang="en-US" sz="1400" dirty="0">
                <a:latin typeface="Courier New"/>
                <a:cs typeface="Courier New"/>
              </a:rPr>
              <a:t>') </a:t>
            </a:r>
            <a:r>
              <a:rPr lang="en-US" sz="1400" b="1" dirty="0">
                <a:latin typeface="Courier New"/>
                <a:cs typeface="Courier New"/>
              </a:rPr>
              <a:t>AS (</a:t>
            </a:r>
            <a:r>
              <a:rPr lang="en-US" sz="1400" b="1" dirty="0" err="1">
                <a:latin typeface="Courier New"/>
                <a:cs typeface="Courier New"/>
              </a:rPr>
              <a:t>doc_id</a:t>
            </a:r>
            <a:r>
              <a:rPr lang="en-US" sz="1400" b="1" dirty="0">
                <a:latin typeface="Courier New"/>
                <a:cs typeface="Courier New"/>
              </a:rPr>
              <a:t>, text)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docPipe</a:t>
            </a:r>
            <a:r>
              <a:rPr lang="en-US" sz="1400" dirty="0">
                <a:latin typeface="Courier New"/>
                <a:cs typeface="Courier New"/>
              </a:rPr>
              <a:t> = FILTER </a:t>
            </a:r>
            <a:r>
              <a:rPr lang="en-US" sz="1400" dirty="0" err="1">
                <a:latin typeface="Courier New"/>
                <a:cs typeface="Courier New"/>
              </a:rPr>
              <a:t>docPipe</a:t>
            </a:r>
            <a:r>
              <a:rPr lang="en-US" sz="1400" dirty="0">
                <a:latin typeface="Courier New"/>
                <a:cs typeface="Courier New"/>
              </a:rPr>
              <a:t> BY </a:t>
            </a:r>
            <a:r>
              <a:rPr lang="en-US" sz="1400" dirty="0" err="1">
                <a:latin typeface="Courier New"/>
                <a:cs typeface="Courier New"/>
              </a:rPr>
              <a:t>doc_id</a:t>
            </a:r>
            <a:r>
              <a:rPr lang="en-US" sz="1400" dirty="0">
                <a:latin typeface="Courier New"/>
                <a:cs typeface="Courier New"/>
              </a:rPr>
              <a:t> != '</a:t>
            </a:r>
            <a:r>
              <a:rPr lang="en-US" sz="1400" dirty="0" err="1">
                <a:latin typeface="Courier New"/>
                <a:cs typeface="Courier New"/>
              </a:rPr>
              <a:t>doc_id</a:t>
            </a:r>
            <a:r>
              <a:rPr lang="en-US" sz="1400" dirty="0">
                <a:latin typeface="Courier New"/>
                <a:cs typeface="Courier New"/>
              </a:rPr>
              <a:t>';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-- specify a regex operation to split the </a:t>
            </a:r>
            <a:r>
              <a:rPr lang="en-US" sz="1400" dirty="0" smtClean="0">
                <a:latin typeface="Courier New"/>
                <a:cs typeface="Courier New"/>
              </a:rPr>
              <a:t>"document" </a:t>
            </a:r>
            <a:r>
              <a:rPr lang="en-US" sz="1400" dirty="0">
                <a:latin typeface="Courier New"/>
                <a:cs typeface="Courier New"/>
              </a:rPr>
              <a:t>text lines 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-- </a:t>
            </a:r>
            <a:r>
              <a:rPr lang="en-US" sz="1400" dirty="0">
                <a:latin typeface="Courier New"/>
                <a:cs typeface="Courier New"/>
              </a:rPr>
              <a:t>into a token </a:t>
            </a:r>
            <a:r>
              <a:rPr lang="en-US" sz="1400" dirty="0" smtClean="0">
                <a:latin typeface="Courier New"/>
                <a:cs typeface="Courier New"/>
              </a:rPr>
              <a:t>stream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tokenPipe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b="1" dirty="0">
                <a:latin typeface="Courier New"/>
                <a:cs typeface="Courier New"/>
              </a:rPr>
              <a:t>FOREACH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docPipe</a:t>
            </a:r>
            <a:r>
              <a:rPr lang="en-US" sz="1400" dirty="0">
                <a:latin typeface="Courier New"/>
                <a:cs typeface="Courier New"/>
              </a:rPr>
              <a:t> GENERATE </a:t>
            </a:r>
            <a:r>
              <a:rPr lang="en-US" sz="1400" dirty="0" err="1">
                <a:latin typeface="Courier New"/>
                <a:cs typeface="Courier New"/>
              </a:rPr>
              <a:t>doc_id</a:t>
            </a:r>
            <a:r>
              <a:rPr lang="en-US" sz="1400" dirty="0">
                <a:latin typeface="Courier New"/>
                <a:cs typeface="Courier New"/>
              </a:rPr>
              <a:t>, 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     FLATTEN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b="1" dirty="0">
                <a:latin typeface="Courier New"/>
                <a:cs typeface="Courier New"/>
              </a:rPr>
              <a:t>TOKENIZE</a:t>
            </a:r>
            <a:r>
              <a:rPr lang="en-US" sz="1400" dirty="0">
                <a:latin typeface="Courier New"/>
                <a:cs typeface="Courier New"/>
              </a:rPr>
              <a:t>(text, ' [](),.')) </a:t>
            </a:r>
            <a:r>
              <a:rPr lang="en-US" sz="1400" b="1" dirty="0">
                <a:latin typeface="Courier New"/>
                <a:cs typeface="Courier New"/>
              </a:rPr>
              <a:t>AS token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tokenPipe</a:t>
            </a:r>
            <a:r>
              <a:rPr lang="en-US" sz="1400" dirty="0">
                <a:latin typeface="Courier New"/>
                <a:cs typeface="Courier New"/>
              </a:rPr>
              <a:t> = FILTER </a:t>
            </a:r>
            <a:r>
              <a:rPr lang="en-US" sz="1400" dirty="0" err="1">
                <a:latin typeface="Courier New"/>
                <a:cs typeface="Courier New"/>
              </a:rPr>
              <a:t>tokenPipe</a:t>
            </a:r>
            <a:r>
              <a:rPr lang="en-US" sz="1400" dirty="0">
                <a:latin typeface="Courier New"/>
                <a:cs typeface="Courier New"/>
              </a:rPr>
              <a:t> BY token MATCHES '\\w.*';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-- determine the word counts</a:t>
            </a:r>
          </a:p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tokenGroups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b="1" dirty="0">
                <a:latin typeface="Courier New"/>
                <a:cs typeface="Courier New"/>
              </a:rPr>
              <a:t>GROUP </a:t>
            </a:r>
            <a:r>
              <a:rPr lang="en-US" sz="1400" b="1" dirty="0" err="1">
                <a:latin typeface="Courier New"/>
                <a:cs typeface="Courier New"/>
              </a:rPr>
              <a:t>tokenPipe</a:t>
            </a:r>
            <a:r>
              <a:rPr lang="en-US" sz="1400" b="1" dirty="0">
                <a:latin typeface="Courier New"/>
                <a:cs typeface="Courier New"/>
              </a:rPr>
              <a:t> BY token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wcPipe</a:t>
            </a:r>
            <a:r>
              <a:rPr lang="en-US" sz="1400" dirty="0">
                <a:latin typeface="Courier New"/>
                <a:cs typeface="Courier New"/>
              </a:rPr>
              <a:t> = FOREACH </a:t>
            </a:r>
            <a:r>
              <a:rPr lang="en-US" sz="1400" dirty="0" err="1">
                <a:latin typeface="Courier New"/>
                <a:cs typeface="Courier New"/>
              </a:rPr>
              <a:t>tokenGroups</a:t>
            </a:r>
            <a:r>
              <a:rPr lang="en-US" sz="1400" dirty="0">
                <a:latin typeface="Courier New"/>
                <a:cs typeface="Courier New"/>
              </a:rPr>
              <a:t> GENERATE group AS token, COUNT(</a:t>
            </a:r>
            <a:r>
              <a:rPr lang="en-US" sz="1400" dirty="0" err="1">
                <a:latin typeface="Courier New"/>
                <a:cs typeface="Courier New"/>
              </a:rPr>
              <a:t>tokenPipe</a:t>
            </a:r>
            <a:r>
              <a:rPr lang="en-US" sz="1400" dirty="0">
                <a:latin typeface="Courier New"/>
                <a:cs typeface="Courier New"/>
              </a:rPr>
              <a:t>) AS count;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-- output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STORE </a:t>
            </a:r>
            <a:r>
              <a:rPr lang="en-US" sz="1400" dirty="0" err="1">
                <a:latin typeface="Courier New"/>
                <a:cs typeface="Courier New"/>
              </a:rPr>
              <a:t>wcPipe</a:t>
            </a:r>
            <a:r>
              <a:rPr lang="en-US" sz="1400" dirty="0">
                <a:latin typeface="Courier New"/>
                <a:cs typeface="Courier New"/>
              </a:rPr>
              <a:t> INTO '$</a:t>
            </a:r>
            <a:r>
              <a:rPr lang="en-US" sz="1400" dirty="0" err="1">
                <a:latin typeface="Courier New"/>
                <a:cs typeface="Courier New"/>
              </a:rPr>
              <a:t>wcPath</a:t>
            </a:r>
            <a:r>
              <a:rPr lang="en-US" sz="1400" dirty="0">
                <a:latin typeface="Courier New"/>
                <a:cs typeface="Courier New"/>
              </a:rPr>
              <a:t>' using </a:t>
            </a:r>
            <a:r>
              <a:rPr lang="en-US" sz="1400" dirty="0" err="1">
                <a:latin typeface="Courier New"/>
                <a:cs typeface="Courier New"/>
              </a:rPr>
              <a:t>PigStorage</a:t>
            </a:r>
            <a:r>
              <a:rPr lang="en-US" sz="1400" dirty="0">
                <a:latin typeface="Courier New"/>
                <a:cs typeface="Courier New"/>
              </a:rPr>
              <a:t>('\t', '</a:t>
            </a:r>
            <a:r>
              <a:rPr lang="en-US" sz="1400" dirty="0" err="1">
                <a:latin typeface="Courier New"/>
                <a:cs typeface="Courier New"/>
              </a:rPr>
              <a:t>tagsource</a:t>
            </a:r>
            <a:r>
              <a:rPr lang="en-US" sz="1400" dirty="0">
                <a:latin typeface="Courier New"/>
                <a:cs typeface="Courier New"/>
              </a:rPr>
              <a:t>');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EXPLAIN -out dot/</a:t>
            </a:r>
            <a:r>
              <a:rPr lang="en-US" sz="1400" dirty="0" err="1">
                <a:latin typeface="Courier New"/>
                <a:cs typeface="Courier New"/>
              </a:rPr>
              <a:t>wc_pig.dot</a:t>
            </a:r>
            <a:r>
              <a:rPr lang="en-US" sz="1400" dirty="0">
                <a:latin typeface="Courier New"/>
                <a:cs typeface="Courier New"/>
              </a:rPr>
              <a:t> -dot </a:t>
            </a:r>
            <a:r>
              <a:rPr lang="en-US" sz="1400" dirty="0" err="1">
                <a:latin typeface="Courier New"/>
                <a:cs typeface="Courier New"/>
              </a:rPr>
              <a:t>wcPipe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52400"/>
            <a:ext cx="1295400" cy="1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03437"/>
            <a:ext cx="8382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SELECT word, COUNT(*)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  FROM </a:t>
            </a:r>
            <a:r>
              <a:rPr lang="en-US" dirty="0">
                <a:latin typeface="Courier New"/>
                <a:cs typeface="Courier New"/>
              </a:rPr>
              <a:t>input LATERAL </a:t>
            </a:r>
            <a:r>
              <a:rPr lang="en-US" dirty="0" smtClean="0">
                <a:latin typeface="Courier New"/>
                <a:cs typeface="Courier New"/>
              </a:rPr>
              <a:t>VIEW  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explode</a:t>
            </a:r>
            <a:r>
              <a:rPr lang="en-US" dirty="0">
                <a:latin typeface="Courier New"/>
                <a:cs typeface="Courier New"/>
              </a:rPr>
              <a:t>(split(text, ' ')) </a:t>
            </a:r>
            <a:r>
              <a:rPr lang="en-US" dirty="0" err="1" smtClean="0">
                <a:latin typeface="Courier New"/>
                <a:cs typeface="Courier New"/>
              </a:rPr>
              <a:t>lTable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as word GROUP BY word;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9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How to Present the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8518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1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4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1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266345">
            <a:off x="838200" y="2059148"/>
            <a:ext cx="7696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Really?!</a:t>
            </a:r>
            <a:endParaRPr lang="en-US" sz="1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6" y="1270000"/>
            <a:ext cx="8292134" cy="391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4800"/>
            <a:ext cx="3022600" cy="628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6200"/>
            <a:ext cx="2209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"/>
            <a:ext cx="1879600" cy="1278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62280"/>
            <a:ext cx="3022600" cy="604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81000"/>
            <a:ext cx="2667000" cy="6760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1828801"/>
            <a:ext cx="8382000" cy="426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79646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568325" indent="-2190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FBFBF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858838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7BA"/>
              </a:buClr>
              <a:buSzPct val="90000"/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2049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>
                <a:latin typeface="Courier New"/>
                <a:cs typeface="Courier New"/>
              </a:rPr>
              <a:t>$ </a:t>
            </a:r>
            <a:r>
              <a:rPr lang="en-US" sz="1400" b="1" dirty="0" smtClean="0">
                <a:latin typeface="Courier New"/>
                <a:cs typeface="Courier New"/>
              </a:rPr>
              <a:t>bin</a:t>
            </a:r>
            <a:r>
              <a:rPr lang="en-US" sz="1400" b="1" dirty="0">
                <a:latin typeface="Courier New"/>
                <a:cs typeface="Courier New"/>
              </a:rPr>
              <a:t>/</a:t>
            </a:r>
            <a:r>
              <a:rPr lang="en-US" sz="1400" b="1" dirty="0" err="1">
                <a:latin typeface="Courier New"/>
                <a:cs typeface="Courier New"/>
              </a:rPr>
              <a:t>hbase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smtClean="0">
                <a:latin typeface="Courier New"/>
                <a:cs typeface="Courier New"/>
              </a:rPr>
              <a:t>shell</a:t>
            </a:r>
          </a:p>
          <a:p>
            <a:pPr marL="0" indent="0">
              <a:buFontTx/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(main):001:0&gt; </a:t>
            </a:r>
            <a:r>
              <a:rPr lang="en-US" sz="1400" b="1" dirty="0" smtClean="0">
                <a:latin typeface="Courier New"/>
                <a:cs typeface="Courier New"/>
              </a:rPr>
              <a:t>list</a:t>
            </a: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(main):002:0&gt; </a:t>
            </a:r>
            <a:r>
              <a:rPr lang="en-US" sz="1400" b="1" dirty="0">
                <a:latin typeface="Courier New"/>
                <a:cs typeface="Courier New"/>
              </a:rPr>
              <a:t>create '</a:t>
            </a:r>
            <a:r>
              <a:rPr lang="en-US" sz="1400" b="1" dirty="0" err="1">
                <a:latin typeface="Courier New"/>
                <a:cs typeface="Courier New"/>
              </a:rPr>
              <a:t>emp</a:t>
            </a:r>
            <a:r>
              <a:rPr lang="en-US" sz="1400" b="1" dirty="0">
                <a:latin typeface="Courier New"/>
                <a:cs typeface="Courier New"/>
              </a:rPr>
              <a:t>', '</a:t>
            </a:r>
            <a:r>
              <a:rPr lang="en-US" sz="1400" b="1" dirty="0" smtClean="0">
                <a:latin typeface="Courier New"/>
                <a:cs typeface="Courier New"/>
              </a:rPr>
              <a:t>personal'</a:t>
            </a:r>
            <a:r>
              <a:rPr lang="en-US" sz="1400" b="1" dirty="0">
                <a:latin typeface="Courier New"/>
                <a:cs typeface="Courier New"/>
              </a:rPr>
              <a:t>, ’</a:t>
            </a:r>
            <a:r>
              <a:rPr lang="en-US" sz="1400" b="1" dirty="0" smtClean="0">
                <a:latin typeface="Courier New"/>
                <a:cs typeface="Courier New"/>
              </a:rPr>
              <a:t>professional’</a:t>
            </a: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</a:t>
            </a:r>
            <a:r>
              <a:rPr lang="en-US" sz="1400" dirty="0" smtClean="0">
                <a:latin typeface="Courier New"/>
                <a:cs typeface="Courier New"/>
              </a:rPr>
              <a:t>003:</a:t>
            </a:r>
            <a:r>
              <a:rPr lang="en-US" sz="1400" dirty="0">
                <a:latin typeface="Courier New"/>
                <a:cs typeface="Courier New"/>
              </a:rPr>
              <a:t>0&gt; </a:t>
            </a:r>
            <a:r>
              <a:rPr lang="en-US" sz="1400" b="1" dirty="0">
                <a:latin typeface="Courier New"/>
                <a:cs typeface="Courier New"/>
              </a:rPr>
              <a:t>put 'emp'</a:t>
            </a:r>
            <a:r>
              <a:rPr lang="en-US" sz="1400" b="1" dirty="0" smtClean="0">
                <a:latin typeface="Courier New"/>
                <a:cs typeface="Courier New"/>
              </a:rPr>
              <a:t>,’row1</a:t>
            </a:r>
            <a:r>
              <a:rPr lang="en-US" sz="1400" b="1" dirty="0">
                <a:latin typeface="Courier New"/>
                <a:cs typeface="Courier New"/>
              </a:rPr>
              <a:t>','</a:t>
            </a:r>
            <a:r>
              <a:rPr lang="en-US" sz="1400" b="1" dirty="0" smtClean="0">
                <a:latin typeface="Courier New"/>
                <a:cs typeface="Courier New"/>
              </a:rPr>
              <a:t>personal:name</a:t>
            </a:r>
            <a:r>
              <a:rPr lang="en-US" sz="1400" b="1" dirty="0">
                <a:latin typeface="Courier New"/>
                <a:cs typeface="Courier New"/>
              </a:rPr>
              <a:t>','</a:t>
            </a:r>
            <a:r>
              <a:rPr lang="en-US" sz="1400" b="1" dirty="0" smtClean="0">
                <a:latin typeface="Courier New"/>
                <a:cs typeface="Courier New"/>
              </a:rPr>
              <a:t>raju’</a:t>
            </a: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</a:t>
            </a:r>
            <a:r>
              <a:rPr lang="en-US" sz="1400" dirty="0" smtClean="0">
                <a:latin typeface="Courier New"/>
                <a:cs typeface="Courier New"/>
              </a:rPr>
              <a:t>004:</a:t>
            </a:r>
            <a:r>
              <a:rPr lang="en-US" sz="1400" dirty="0">
                <a:latin typeface="Courier New"/>
                <a:cs typeface="Courier New"/>
              </a:rPr>
              <a:t>0&gt; put 'emp'</a:t>
            </a:r>
            <a:r>
              <a:rPr lang="en-US" sz="1400" dirty="0" smtClean="0">
                <a:latin typeface="Courier New"/>
                <a:cs typeface="Courier New"/>
              </a:rPr>
              <a:t>,’row1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personal:city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hyderabad’</a:t>
            </a: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</a:t>
            </a:r>
            <a:r>
              <a:rPr lang="en-US" sz="1400" dirty="0" smtClean="0">
                <a:latin typeface="Courier New"/>
                <a:cs typeface="Courier New"/>
              </a:rPr>
              <a:t>005:</a:t>
            </a:r>
            <a:r>
              <a:rPr lang="en-US" sz="1400" dirty="0">
                <a:latin typeface="Courier New"/>
                <a:cs typeface="Courier New"/>
              </a:rPr>
              <a:t>0&gt; put 'emp'</a:t>
            </a:r>
            <a:r>
              <a:rPr lang="en-US" sz="1400" dirty="0" smtClean="0">
                <a:latin typeface="Courier New"/>
                <a:cs typeface="Courier New"/>
              </a:rPr>
              <a:t>,’row1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professional:designation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manager’</a:t>
            </a:r>
          </a:p>
          <a:p>
            <a:pPr marL="0" indent="0">
              <a:buFontTx/>
              <a:buNone/>
            </a:pPr>
            <a:r>
              <a:rPr lang="en-US" sz="1400" dirty="0" err="1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</a:t>
            </a:r>
            <a:r>
              <a:rPr lang="en-US" sz="1400" dirty="0" smtClean="0">
                <a:latin typeface="Courier New"/>
                <a:cs typeface="Courier New"/>
              </a:rPr>
              <a:t>006:</a:t>
            </a:r>
            <a:r>
              <a:rPr lang="en-US" sz="1400" dirty="0">
                <a:latin typeface="Courier New"/>
                <a:cs typeface="Courier New"/>
              </a:rPr>
              <a:t>0&gt; put 'emp'</a:t>
            </a:r>
            <a:r>
              <a:rPr lang="en-US" sz="1400" dirty="0" smtClean="0">
                <a:latin typeface="Courier New"/>
                <a:cs typeface="Courier New"/>
              </a:rPr>
              <a:t>,’row1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professional:salary</a:t>
            </a:r>
            <a:r>
              <a:rPr lang="en-US" sz="1400" dirty="0">
                <a:latin typeface="Courier New"/>
                <a:cs typeface="Courier New"/>
              </a:rPr>
              <a:t>','</a:t>
            </a:r>
            <a:r>
              <a:rPr lang="en-US" sz="1400" dirty="0" smtClean="0">
                <a:latin typeface="Courier New"/>
                <a:cs typeface="Courier New"/>
              </a:rPr>
              <a:t>50000’</a:t>
            </a:r>
          </a:p>
          <a:p>
            <a:pPr marL="0" indent="0">
              <a:buFontTx/>
              <a:buNone/>
            </a:pPr>
            <a:r>
              <a:rPr lang="en-US" sz="1400" dirty="0" err="1" smtClean="0">
                <a:latin typeface="Courier New"/>
                <a:cs typeface="Courier New"/>
              </a:rPr>
              <a:t>hbase</a:t>
            </a:r>
            <a:r>
              <a:rPr lang="en-US" sz="1400" dirty="0">
                <a:latin typeface="Courier New"/>
                <a:cs typeface="Courier New"/>
              </a:rPr>
              <a:t>(main):</a:t>
            </a:r>
            <a:r>
              <a:rPr lang="en-US" sz="1400" dirty="0" smtClean="0">
                <a:latin typeface="Courier New"/>
                <a:cs typeface="Courier New"/>
              </a:rPr>
              <a:t>007:</a:t>
            </a:r>
            <a:r>
              <a:rPr lang="en-US" sz="1400" dirty="0">
                <a:latin typeface="Courier New"/>
                <a:cs typeface="Courier New"/>
              </a:rPr>
              <a:t>0&gt; </a:t>
            </a:r>
            <a:r>
              <a:rPr lang="en-US" sz="1400" b="1" dirty="0">
                <a:latin typeface="Courier New"/>
                <a:cs typeface="Courier New"/>
              </a:rPr>
              <a:t>scan '</a:t>
            </a:r>
            <a:r>
              <a:rPr lang="en-US" sz="1400" b="1" dirty="0" err="1">
                <a:latin typeface="Courier New"/>
                <a:cs typeface="Courier New"/>
              </a:rPr>
              <a:t>emp</a:t>
            </a:r>
            <a:r>
              <a:rPr lang="en-US" sz="1400" b="1" dirty="0">
                <a:latin typeface="Courier New"/>
                <a:cs typeface="Courier New"/>
              </a:rPr>
              <a:t>'</a:t>
            </a: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ROW              COLUMN + CELL</a:t>
            </a: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row1 column = </a:t>
            </a:r>
            <a:r>
              <a:rPr lang="en-US" sz="1400" dirty="0" err="1" smtClean="0">
                <a:latin typeface="Courier New"/>
                <a:cs typeface="Courier New"/>
              </a:rPr>
              <a:t>personal:name</a:t>
            </a:r>
            <a:r>
              <a:rPr lang="en-US" sz="1400" dirty="0">
                <a:latin typeface="Courier New"/>
                <a:cs typeface="Courier New"/>
              </a:rPr>
              <a:t>, timestamp = 1418051555, value = </a:t>
            </a:r>
            <a:r>
              <a:rPr lang="en-US" sz="1400" dirty="0" err="1">
                <a:latin typeface="Courier New"/>
                <a:cs typeface="Courier New"/>
              </a:rPr>
              <a:t>raju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row1 column = </a:t>
            </a:r>
            <a:r>
              <a:rPr lang="en-US" sz="1400" dirty="0" err="1">
                <a:latin typeface="Courier New"/>
                <a:cs typeface="Courier New"/>
              </a:rPr>
              <a:t>personal:city</a:t>
            </a:r>
            <a:r>
              <a:rPr lang="en-US" sz="1400" dirty="0">
                <a:latin typeface="Courier New"/>
                <a:cs typeface="Courier New"/>
              </a:rPr>
              <a:t>, timestamp = 1418275907, value = Hyderabad</a:t>
            </a: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row1 column = </a:t>
            </a:r>
            <a:r>
              <a:rPr lang="en-US" sz="1400" dirty="0" err="1">
                <a:latin typeface="Courier New"/>
                <a:cs typeface="Courier New"/>
              </a:rPr>
              <a:t>professional:designation</a:t>
            </a:r>
            <a:r>
              <a:rPr lang="en-US" sz="1400" dirty="0">
                <a:latin typeface="Courier New"/>
                <a:cs typeface="Courier New"/>
              </a:rPr>
              <a:t>, timestamp = 14180555,value = manager</a:t>
            </a: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row1 column = </a:t>
            </a:r>
            <a:r>
              <a:rPr lang="en-US" sz="1400" dirty="0" err="1">
                <a:latin typeface="Courier New"/>
                <a:cs typeface="Courier New"/>
              </a:rPr>
              <a:t>professional:salary</a:t>
            </a:r>
            <a:r>
              <a:rPr lang="en-US" sz="1400" dirty="0">
                <a:latin typeface="Courier New"/>
                <a:cs typeface="Courier New"/>
              </a:rPr>
              <a:t>, timestamp = 1418035791555,value = 50000</a:t>
            </a:r>
          </a:p>
          <a:p>
            <a:pPr marL="0" indent="0"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1 row(s) in 0.0100 seconds</a:t>
            </a:r>
            <a:endParaRPr lang="fr-FR" sz="14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1725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1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382000" cy="449579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// Instantiating configuration class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Configuration </a:t>
            </a:r>
            <a:r>
              <a:rPr lang="en-US" sz="1400" dirty="0">
                <a:latin typeface="Courier New"/>
                <a:cs typeface="Courier New"/>
              </a:rPr>
              <a:t>con = </a:t>
            </a:r>
            <a:r>
              <a:rPr lang="en-US" sz="1400" dirty="0" err="1">
                <a:latin typeface="Courier New"/>
                <a:cs typeface="Courier New"/>
              </a:rPr>
              <a:t>HBaseConfiguration.create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>
                <a:latin typeface="Courier New"/>
                <a:cs typeface="Courier New"/>
              </a:rPr>
              <a:t>/ Instantiating </a:t>
            </a:r>
            <a:r>
              <a:rPr lang="en-US" sz="1400" dirty="0" err="1">
                <a:latin typeface="Courier New"/>
                <a:cs typeface="Courier New"/>
              </a:rPr>
              <a:t>HbaseAdmin</a:t>
            </a:r>
            <a:r>
              <a:rPr lang="en-US" sz="1400" dirty="0">
                <a:latin typeface="Courier New"/>
                <a:cs typeface="Courier New"/>
              </a:rPr>
              <a:t> class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HBaseAdmin</a:t>
            </a:r>
            <a:r>
              <a:rPr lang="en-US" sz="1400" b="1" dirty="0" smtClean="0">
                <a:latin typeface="Courier New"/>
                <a:cs typeface="Courier New"/>
              </a:rPr>
              <a:t> </a:t>
            </a:r>
            <a:r>
              <a:rPr lang="en-US" sz="1400" b="1" dirty="0">
                <a:latin typeface="Courier New"/>
                <a:cs typeface="Courier New"/>
              </a:rPr>
              <a:t>admin</a:t>
            </a:r>
            <a:r>
              <a:rPr lang="en-US" sz="1400" dirty="0">
                <a:latin typeface="Courier New"/>
                <a:cs typeface="Courier New"/>
              </a:rPr>
              <a:t> = new </a:t>
            </a:r>
            <a:r>
              <a:rPr lang="en-US" sz="1400" dirty="0" err="1">
                <a:latin typeface="Courier New"/>
                <a:cs typeface="Courier New"/>
              </a:rPr>
              <a:t>HBaseAdmin</a:t>
            </a:r>
            <a:r>
              <a:rPr lang="en-US" sz="1400" dirty="0">
                <a:latin typeface="Courier New"/>
                <a:cs typeface="Courier New"/>
              </a:rPr>
              <a:t>(con);</a:t>
            </a:r>
          </a:p>
          <a:p>
            <a:pPr marL="0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>
                <a:latin typeface="Courier New"/>
                <a:cs typeface="Courier New"/>
              </a:rPr>
              <a:t>/ Instantiating table descriptor class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HTableDescriptor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tableDescriptor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b="1" dirty="0">
                <a:latin typeface="Courier New"/>
                <a:cs typeface="Courier New"/>
              </a:rPr>
              <a:t>new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 err="1" smtClean="0">
                <a:latin typeface="Courier New"/>
                <a:cs typeface="Courier New"/>
              </a:rPr>
              <a:t>TableDescriptor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TableName.valueOf</a:t>
            </a:r>
            <a:r>
              <a:rPr lang="en-US" sz="1400" b="1" dirty="0" smtClean="0">
                <a:latin typeface="Courier New"/>
                <a:cs typeface="Courier New"/>
              </a:rPr>
              <a:t>("</a:t>
            </a:r>
            <a:r>
              <a:rPr lang="en-US" sz="1400" b="1" dirty="0" err="1" smtClean="0">
                <a:latin typeface="Courier New"/>
                <a:cs typeface="Courier New"/>
              </a:rPr>
              <a:t>emp</a:t>
            </a:r>
            <a:r>
              <a:rPr lang="en-US" sz="1400" b="1" dirty="0" smtClean="0">
                <a:latin typeface="Courier New"/>
                <a:cs typeface="Courier New"/>
              </a:rPr>
              <a:t>")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 /</a:t>
            </a:r>
            <a:r>
              <a:rPr lang="en-US" sz="1400" dirty="0">
                <a:latin typeface="Courier New"/>
                <a:cs typeface="Courier New"/>
              </a:rPr>
              <a:t>/ Adding column families to table descriptor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tableDescriptor.addFamily</a:t>
            </a:r>
            <a:r>
              <a:rPr lang="en-US" sz="1400" b="1" dirty="0">
                <a:latin typeface="Courier New"/>
                <a:cs typeface="Courier New"/>
              </a:rPr>
              <a:t>(new </a:t>
            </a:r>
            <a:r>
              <a:rPr lang="en-US" sz="1400" b="1" dirty="0" err="1">
                <a:latin typeface="Courier New"/>
                <a:cs typeface="Courier New"/>
              </a:rPr>
              <a:t>HColumnDescriptor</a:t>
            </a:r>
            <a:r>
              <a:rPr lang="en-US" sz="1400" b="1" dirty="0" smtClean="0">
                <a:latin typeface="Courier New"/>
                <a:cs typeface="Courier New"/>
              </a:rPr>
              <a:t>("personal")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tableDescriptor.addFamily</a:t>
            </a:r>
            <a:r>
              <a:rPr lang="en-US" sz="1400" b="1" dirty="0">
                <a:latin typeface="Courier New"/>
                <a:cs typeface="Courier New"/>
              </a:rPr>
              <a:t>(new </a:t>
            </a:r>
            <a:r>
              <a:rPr lang="en-US" sz="1400" b="1" dirty="0" err="1">
                <a:latin typeface="Courier New"/>
                <a:cs typeface="Courier New"/>
              </a:rPr>
              <a:t>HColumnDescriptor</a:t>
            </a:r>
            <a:r>
              <a:rPr lang="en-US" sz="1400" b="1" dirty="0" smtClean="0">
                <a:latin typeface="Courier New"/>
                <a:cs typeface="Courier New"/>
              </a:rPr>
              <a:t>("professional")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>
                <a:latin typeface="Courier New"/>
                <a:cs typeface="Courier New"/>
              </a:rPr>
              <a:t>/ Execute the table through admin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admin.createTable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tableDescriptor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System.out.println</a:t>
            </a:r>
            <a:r>
              <a:rPr lang="en-US" sz="1400" dirty="0" smtClean="0">
                <a:latin typeface="Courier New"/>
                <a:cs typeface="Courier New"/>
              </a:rPr>
              <a:t>(" </a:t>
            </a:r>
            <a:r>
              <a:rPr lang="en-US" sz="1400" dirty="0">
                <a:latin typeface="Courier New"/>
                <a:cs typeface="Courier New"/>
              </a:rPr>
              <a:t>Table created </a:t>
            </a:r>
            <a:r>
              <a:rPr lang="en-US" sz="1400" dirty="0" smtClean="0">
                <a:latin typeface="Courier New"/>
                <a:cs typeface="Courier New"/>
              </a:rPr>
              <a:t>")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1879600" cy="1278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2280"/>
            <a:ext cx="3022600" cy="604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81000"/>
            <a:ext cx="2667000" cy="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0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15400" cy="4525963"/>
          </a:xfrm>
        </p:spPr>
        <p:txBody>
          <a:bodyPr/>
          <a:lstStyle/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$ curl </a:t>
            </a:r>
            <a:r>
              <a:rPr lang="en-US" sz="1600" b="1" dirty="0">
                <a:latin typeface="Courier New"/>
                <a:cs typeface="Courier New"/>
              </a:rPr>
              <a:t>-XPUT</a:t>
            </a:r>
            <a:r>
              <a:rPr lang="en-US" sz="1600" dirty="0">
                <a:latin typeface="Courier New"/>
                <a:cs typeface="Courier New"/>
              </a:rPr>
              <a:t> 'http://localhost:9200</a:t>
            </a:r>
            <a:r>
              <a:rPr lang="en-US" sz="1600" dirty="0" smtClean="0">
                <a:latin typeface="Courier New"/>
                <a:cs typeface="Courier New"/>
              </a:rPr>
              <a:t>/web/page/</a:t>
            </a:r>
            <a:r>
              <a:rPr lang="en-US" sz="1600" dirty="0">
                <a:latin typeface="Courier New"/>
                <a:cs typeface="Courier New"/>
              </a:rPr>
              <a:t>1' -d '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{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latin typeface="Courier New"/>
                <a:cs typeface="Courier New"/>
              </a:rPr>
              <a:t>"host": "</a:t>
            </a:r>
            <a:r>
              <a:rPr lang="en-US" sz="1600" b="1" dirty="0" err="1" smtClean="0">
                <a:latin typeface="Courier New"/>
                <a:cs typeface="Courier New"/>
              </a:rPr>
              <a:t>mypage.com</a:t>
            </a:r>
            <a:r>
              <a:rPr lang="en-US" sz="1600" b="1" dirty="0" smtClean="0">
                <a:latin typeface="Courier New"/>
                <a:cs typeface="Courier New"/>
              </a:rPr>
              <a:t>", 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latin typeface="Courier New"/>
                <a:cs typeface="Courier New"/>
              </a:rPr>
              <a:t>"</a:t>
            </a:r>
            <a:r>
              <a:rPr lang="en-US" sz="1600" b="1" dirty="0" err="1" smtClean="0">
                <a:latin typeface="Courier New"/>
                <a:cs typeface="Courier New"/>
              </a:rPr>
              <a:t>lastModDate</a:t>
            </a:r>
            <a:r>
              <a:rPr lang="en-US" sz="1600" b="1" dirty="0" smtClean="0">
                <a:latin typeface="Courier New"/>
                <a:cs typeface="Courier New"/>
              </a:rPr>
              <a:t>": "2011</a:t>
            </a:r>
            <a:r>
              <a:rPr lang="en-US" sz="1600" b="1" dirty="0">
                <a:latin typeface="Courier New"/>
                <a:cs typeface="Courier New"/>
              </a:rPr>
              <a:t>-12-</a:t>
            </a:r>
            <a:r>
              <a:rPr lang="en-US" sz="1600" b="1" dirty="0" smtClean="0">
                <a:latin typeface="Courier New"/>
                <a:cs typeface="Courier New"/>
              </a:rPr>
              <a:t>15", 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latin typeface="Courier New"/>
                <a:cs typeface="Courier New"/>
              </a:rPr>
              <a:t>"body": "Search </a:t>
            </a:r>
            <a:r>
              <a:rPr lang="en-US" sz="1600" b="1" dirty="0">
                <a:latin typeface="Courier New"/>
                <a:cs typeface="Courier New"/>
              </a:rPr>
              <a:t>is hard. Search should be easy</a:t>
            </a:r>
            <a:r>
              <a:rPr lang="en-US" sz="1600" b="1" dirty="0" smtClean="0">
                <a:latin typeface="Courier New"/>
                <a:cs typeface="Courier New"/>
              </a:rPr>
              <a:t>." </a:t>
            </a:r>
            <a:r>
              <a:rPr lang="en-US" sz="1600" b="1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latin typeface="Courier New"/>
                <a:cs typeface="Courier New"/>
              </a:rPr>
              <a:t>"title": "On search"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}</a:t>
            </a:r>
            <a:r>
              <a:rPr lang="en-US" sz="1600" dirty="0" smtClean="0">
                <a:latin typeface="Courier New"/>
                <a:cs typeface="Courier New"/>
              </a:rPr>
              <a:t>'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$ curl </a:t>
            </a:r>
            <a:r>
              <a:rPr lang="en-US" sz="1600" dirty="0">
                <a:latin typeface="Courier New"/>
                <a:cs typeface="Courier New"/>
              </a:rPr>
              <a:t>'http://localhost:9200</a:t>
            </a:r>
            <a:r>
              <a:rPr lang="en-US" sz="1600" dirty="0" smtClean="0">
                <a:latin typeface="Courier New"/>
                <a:cs typeface="Courier New"/>
              </a:rPr>
              <a:t>/web/page/</a:t>
            </a:r>
            <a:r>
              <a:rPr lang="en-US" sz="1600" b="1" dirty="0">
                <a:latin typeface="Courier New"/>
                <a:cs typeface="Courier New"/>
              </a:rPr>
              <a:t>_</a:t>
            </a:r>
            <a:r>
              <a:rPr lang="en-US" sz="1600" b="1" dirty="0" err="1">
                <a:latin typeface="Courier New"/>
                <a:cs typeface="Courier New"/>
              </a:rPr>
              <a:t>search?q</a:t>
            </a:r>
            <a:r>
              <a:rPr lang="en-US" sz="1600" b="1" dirty="0" smtClean="0">
                <a:latin typeface="Courier New"/>
                <a:cs typeface="Courier New"/>
              </a:rPr>
              <a:t>=</a:t>
            </a:r>
            <a:r>
              <a:rPr lang="en-US" sz="1600" b="1" dirty="0" err="1" smtClean="0">
                <a:latin typeface="Courier New"/>
                <a:cs typeface="Courier New"/>
              </a:rPr>
              <a:t>host:mypage.com</a:t>
            </a:r>
            <a:r>
              <a:rPr lang="en-US" sz="1600" dirty="0" smtClean="0">
                <a:latin typeface="Courier New"/>
                <a:cs typeface="Courier New"/>
              </a:rPr>
              <a:t>'</a:t>
            </a:r>
            <a:endParaRPr lang="en-US" sz="16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2667000" cy="816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37" y="152400"/>
            <a:ext cx="135716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5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Scheduling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51817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382000" cy="4525963"/>
          </a:xfrm>
        </p:spPr>
        <p:txBody>
          <a:bodyPr/>
          <a:lstStyle/>
          <a:p>
            <a:r>
              <a:rPr lang="en-US" dirty="0" err="1" smtClean="0"/>
              <a:t>Oozie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08"/>
          <a:stretch/>
        </p:blipFill>
        <p:spPr>
          <a:xfrm>
            <a:off x="0" y="762229"/>
            <a:ext cx="9144000" cy="3885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81000" y="5105400"/>
            <a:ext cx="1524000" cy="489857"/>
          </a:xfrm>
          <a:prstGeom prst="rect">
            <a:avLst/>
          </a:prstGeom>
          <a:solidFill>
            <a:schemeClr val="bg1"/>
          </a:solidFill>
          <a:ln w="12700"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Start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40000" y="5105400"/>
            <a:ext cx="1524000" cy="489857"/>
          </a:xfrm>
          <a:prstGeom prst="rect">
            <a:avLst/>
          </a:prstGeom>
          <a:solidFill>
            <a:schemeClr val="bg1"/>
          </a:solidFill>
          <a:ln w="12700"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Sqoop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Ingest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11700" y="5105401"/>
            <a:ext cx="1524000" cy="489857"/>
          </a:xfrm>
          <a:prstGeom prst="rect">
            <a:avLst/>
          </a:prstGeom>
          <a:solidFill>
            <a:schemeClr val="bg1"/>
          </a:solidFill>
          <a:ln w="12700"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Hive Action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58000" y="5105401"/>
            <a:ext cx="1524000" cy="489857"/>
          </a:xfrm>
          <a:prstGeom prst="rect">
            <a:avLst/>
          </a:prstGeom>
          <a:solidFill>
            <a:schemeClr val="bg1"/>
          </a:solidFill>
          <a:ln w="12700"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end: success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711700" y="6172200"/>
            <a:ext cx="1524000" cy="489857"/>
          </a:xfrm>
          <a:prstGeom prst="rect">
            <a:avLst/>
          </a:prstGeom>
          <a:solidFill>
            <a:schemeClr val="bg1"/>
          </a:solidFill>
          <a:ln w="12700"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kill: fail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 bwMode="auto">
          <a:xfrm>
            <a:off x="1905000" y="5350329"/>
            <a:ext cx="63500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 bwMode="auto">
          <a:xfrm>
            <a:off x="4064000" y="5350329"/>
            <a:ext cx="647700" cy="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 bwMode="auto">
          <a:xfrm>
            <a:off x="6235700" y="5350330"/>
            <a:ext cx="62230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 bwMode="auto">
          <a:xfrm>
            <a:off x="3302000" y="5595257"/>
            <a:ext cx="2171700" cy="57694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8" idx="2"/>
            <a:endCxn id="10" idx="0"/>
          </p:cNvCxnSpPr>
          <p:nvPr/>
        </p:nvCxnSpPr>
        <p:spPr bwMode="auto">
          <a:xfrm>
            <a:off x="5473700" y="5595258"/>
            <a:ext cx="0" cy="57694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6400800" y="507239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ok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486400" y="571500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error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4495800" y="568199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error</a:t>
            </a:r>
            <a:endParaRPr lang="en-US" sz="11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0454"/>
            <a:ext cx="2082800" cy="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4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58" y="1257300"/>
            <a:ext cx="7365942" cy="544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"/>
            <a:ext cx="4152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7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Security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6683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992"/>
            <a:ext cx="9144000" cy="54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9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Manage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30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9-03 at 16.31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097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82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03 at 16.5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6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638800"/>
            <a:ext cx="8020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dirty="0" smtClean="0"/>
              <a:t>Instead of one powerful (and expensive) server…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44"/>
          <a:stretch/>
        </p:blipFill>
        <p:spPr>
          <a:xfrm>
            <a:off x="2286000" y="228600"/>
            <a:ext cx="5996516" cy="5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33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Demo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37340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0"/>
            <a:ext cx="8153400" cy="1066800"/>
          </a:xfrm>
        </p:spPr>
        <p:txBody>
          <a:bodyPr/>
          <a:lstStyle/>
          <a:p>
            <a:r>
              <a:rPr lang="cs-CZ" dirty="0" err="1" smtClean="0">
                <a:latin typeface="Arial Narrow" charset="0"/>
                <a:cs typeface="Arial" charset="0"/>
              </a:rPr>
              <a:t>Buzzwords</a:t>
            </a:r>
            <a:r>
              <a:rPr lang="cs-CZ" dirty="0" smtClean="0">
                <a:latin typeface="Arial Narrow" charset="0"/>
                <a:cs typeface="Arial" charset="0"/>
              </a:rPr>
              <a:t> not </a:t>
            </a:r>
            <a:r>
              <a:rPr lang="cs-CZ" dirty="0" err="1" smtClean="0">
                <a:latin typeface="Arial Narrow" charset="0"/>
                <a:cs typeface="Arial" charset="0"/>
              </a:rPr>
              <a:t>Covered</a:t>
            </a:r>
            <a:endParaRPr lang="en-US" dirty="0">
              <a:latin typeface="Arial Narrow" charset="0"/>
              <a:cs typeface="Arial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4267200" cy="3840163"/>
          </a:xfrm>
        </p:spPr>
        <p:txBody>
          <a:bodyPr/>
          <a:lstStyle/>
          <a:p>
            <a:endParaRPr lang="en-US" sz="2000" dirty="0" smtClean="0">
              <a:latin typeface="Arial" charset="0"/>
              <a:cs typeface="Arial" charset="0"/>
            </a:endParaRPr>
          </a:p>
          <a:p>
            <a:endParaRPr lang="en-US" sz="2000" dirty="0">
              <a:latin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cs typeface="Arial" charset="0"/>
              </a:rPr>
              <a:t>Spark</a:t>
            </a:r>
          </a:p>
          <a:p>
            <a:r>
              <a:rPr lang="en-US" sz="2000" dirty="0" err="1" smtClean="0">
                <a:latin typeface="Arial" charset="0"/>
                <a:cs typeface="Arial" charset="0"/>
              </a:rPr>
              <a:t>NoSQL</a:t>
            </a:r>
            <a:r>
              <a:rPr lang="en-US" sz="2000" dirty="0" smtClean="0">
                <a:latin typeface="Arial" charset="0"/>
                <a:cs typeface="Arial" charset="0"/>
              </a:rPr>
              <a:t> Databases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Stream Processing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Messaging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Machine Learning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Log Aggregation</a:t>
            </a:r>
          </a:p>
          <a:p>
            <a:r>
              <a:rPr lang="en-US" sz="2000" dirty="0" smtClean="0">
                <a:latin typeface="Arial" charset="0"/>
                <a:cs typeface="Arial" charset="0"/>
              </a:rPr>
              <a:t>Lambda Architecture</a:t>
            </a:r>
          </a:p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70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0"/>
            <a:ext cx="8153400" cy="1066800"/>
          </a:xfrm>
        </p:spPr>
        <p:txBody>
          <a:bodyPr/>
          <a:lstStyle/>
          <a:p>
            <a:r>
              <a:rPr lang="cs-CZ" dirty="0">
                <a:latin typeface="Arial Narrow" charset="0"/>
                <a:cs typeface="Arial" charset="0"/>
              </a:rPr>
              <a:t>MSD IT </a:t>
            </a:r>
            <a:r>
              <a:rPr lang="cs-CZ" dirty="0" err="1">
                <a:latin typeface="Arial Narrow" charset="0"/>
                <a:cs typeface="Arial" charset="0"/>
              </a:rPr>
              <a:t>Global</a:t>
            </a:r>
            <a:r>
              <a:rPr lang="cs-CZ" dirty="0">
                <a:latin typeface="Arial Narrow" charset="0"/>
                <a:cs typeface="Arial" charset="0"/>
              </a:rPr>
              <a:t> </a:t>
            </a:r>
            <a:r>
              <a:rPr lang="cs-CZ" dirty="0" err="1">
                <a:latin typeface="Arial Narrow" charset="0"/>
                <a:cs typeface="Arial" charset="0"/>
              </a:rPr>
              <a:t>Innovation</a:t>
            </a:r>
            <a:r>
              <a:rPr lang="cs-CZ" dirty="0">
                <a:latin typeface="Arial Narrow" charset="0"/>
                <a:cs typeface="Arial" charset="0"/>
              </a:rPr>
              <a:t> Center in Prague</a:t>
            </a:r>
            <a:endParaRPr lang="en-US" dirty="0">
              <a:latin typeface="Arial Narrow" charset="0"/>
              <a:cs typeface="Arial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4267200" cy="3840163"/>
          </a:xfrm>
        </p:spPr>
        <p:txBody>
          <a:bodyPr/>
          <a:lstStyle/>
          <a:p>
            <a:r>
              <a:rPr lang="en-US" sz="2000">
                <a:latin typeface="Arial" charset="0"/>
                <a:cs typeface="Arial" charset="0"/>
              </a:rPr>
              <a:t>High performance innovation center established in March 2014</a:t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cs typeface="Arial" charset="0"/>
              </a:rPr>
              <a:t>Designed to provide the second speed we require to be an agile, responsive, customer-centric business partner</a:t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cs typeface="Arial" charset="0"/>
              </a:rPr>
              <a:t>500 employees (by end of 2015)</a:t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r>
              <a:rPr lang="en-US" sz="2000">
                <a:latin typeface="Arial" charset="0"/>
                <a:cs typeface="Arial" charset="0"/>
              </a:rPr>
              <a:t>Flat, networked, collaboration-based organization</a:t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000">
                <a:latin typeface="Arial" charset="0"/>
                <a:cs typeface="Arial" charset="0"/>
              </a:rPr>
              <a:t/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z="2000">
                <a:latin typeface="Arial" charset="0"/>
                <a:cs typeface="Arial" charset="0"/>
              </a:rPr>
              <a:t/>
            </a:r>
            <a:br>
              <a:rPr lang="en-US" sz="2000">
                <a:latin typeface="Arial" charset="0"/>
                <a:cs typeface="Arial" charset="0"/>
              </a:rPr>
            </a:br>
            <a:endParaRPr lang="en-US" sz="2000">
              <a:latin typeface="Arial" charset="0"/>
              <a:cs typeface="Arial" charset="0"/>
            </a:endParaRPr>
          </a:p>
          <a:p>
            <a:endParaRPr lang="en-US" sz="200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GB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4419600" y="1524000"/>
          <a:ext cx="3733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106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0"/>
            <a:ext cx="8153400" cy="1066800"/>
          </a:xfrm>
        </p:spPr>
        <p:txBody>
          <a:bodyPr/>
          <a:lstStyle/>
          <a:p>
            <a:r>
              <a:rPr lang="cs-CZ">
                <a:latin typeface="Arial Narrow" charset="0"/>
                <a:cs typeface="Arial" charset="0"/>
              </a:rPr>
              <a:t>MSD IT Global Innovation Center in Prague</a:t>
            </a:r>
            <a:endParaRPr lang="en-US">
              <a:latin typeface="Arial Narrow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cs-CZ" sz="2000" b="1" dirty="0"/>
              <a:t> </a:t>
            </a:r>
            <a:r>
              <a:rPr lang="cs-CZ" sz="2000" b="1" dirty="0" smtClean="0"/>
              <a:t>   </a:t>
            </a:r>
            <a:r>
              <a:rPr lang="en-US" sz="2000" b="1" dirty="0" smtClean="0"/>
              <a:t>Ivo </a:t>
            </a:r>
            <a:r>
              <a:rPr lang="en-US" sz="2000" b="1" dirty="0" err="1" smtClean="0"/>
              <a:t>Lašek</a:t>
            </a:r>
            <a:r>
              <a:rPr lang="en-US" sz="2000" b="1" dirty="0" smtClean="0"/>
              <a:t>:</a:t>
            </a:r>
            <a:r>
              <a:rPr lang="cs-CZ" sz="2000" b="1" dirty="0" smtClean="0">
                <a:ea typeface="+mn-ea"/>
              </a:rPr>
              <a:t>   </a:t>
            </a:r>
          </a:p>
          <a:p>
            <a:pPr marL="0" indent="0">
              <a:buFontTx/>
              <a:buNone/>
              <a:defRPr/>
            </a:pPr>
            <a:r>
              <a:rPr lang="cs-CZ" sz="2000" dirty="0" smtClean="0">
                <a:ea typeface="+mn-ea"/>
              </a:rPr>
              <a:t>    </a:t>
            </a:r>
            <a:r>
              <a:rPr lang="cs-CZ" sz="2000" dirty="0" smtClean="0">
                <a:ea typeface="+mn-ea"/>
                <a:hlinkClick r:id="rId3"/>
              </a:rPr>
              <a:t>www.ivolasek.com</a:t>
            </a:r>
            <a:endParaRPr lang="cs-CZ" sz="2000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dirty="0" smtClean="0">
                <a:ea typeface="+mn-ea"/>
              </a:rPr>
              <a:t>    @</a:t>
            </a:r>
            <a:r>
              <a:rPr lang="cs-CZ" sz="2000" dirty="0" err="1" smtClean="0">
                <a:ea typeface="+mn-ea"/>
              </a:rPr>
              <a:t>ilasek</a:t>
            </a:r>
            <a:endParaRPr lang="cs-CZ" sz="2000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dirty="0">
                <a:ea typeface="+mn-ea"/>
              </a:rPr>
              <a:t> </a:t>
            </a:r>
            <a:r>
              <a:rPr lang="cs-CZ" sz="2000" dirty="0" smtClean="0">
                <a:ea typeface="+mn-ea"/>
              </a:rPr>
              <a:t>   </a:t>
            </a:r>
            <a:r>
              <a:rPr lang="cs-CZ" sz="2000" dirty="0" smtClean="0">
                <a:ea typeface="+mn-ea"/>
                <a:hlinkClick r:id="rId4"/>
              </a:rPr>
              <a:t>ivo.lasek@</a:t>
            </a:r>
            <a:r>
              <a:rPr lang="cs-CZ" sz="2000" dirty="0" smtClean="0">
                <a:ea typeface="+mn-ea"/>
                <a:hlinkClick r:id="rId4"/>
              </a:rPr>
              <a:t>merck.com</a:t>
            </a:r>
            <a:endParaRPr lang="cs-CZ" sz="2000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dirty="0">
                <a:ea typeface="+mn-ea"/>
              </a:rPr>
              <a:t> </a:t>
            </a:r>
            <a:r>
              <a:rPr lang="cs-CZ" sz="2000" dirty="0" smtClean="0">
                <a:ea typeface="+mn-ea"/>
              </a:rPr>
              <a:t>   </a:t>
            </a:r>
            <a:r>
              <a:rPr lang="cs-CZ" sz="2000" dirty="0" smtClean="0">
                <a:ea typeface="+mn-ea"/>
                <a:hlinkClick r:id="rId5"/>
              </a:rPr>
              <a:t>github.com</a:t>
            </a:r>
            <a:r>
              <a:rPr lang="cs-CZ" sz="2000" dirty="0">
                <a:ea typeface="+mn-ea"/>
                <a:hlinkClick r:id="rId5"/>
              </a:rPr>
              <a:t>/</a:t>
            </a:r>
            <a:r>
              <a:rPr lang="cs-CZ" sz="2000" dirty="0" smtClean="0">
                <a:ea typeface="+mn-ea"/>
                <a:hlinkClick r:id="rId5"/>
              </a:rPr>
              <a:t>ilasek</a:t>
            </a:r>
            <a:endParaRPr lang="cs-CZ" sz="2000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endParaRPr lang="cs-CZ" sz="2000" b="1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b="1" dirty="0" smtClean="0">
                <a:ea typeface="+mn-ea"/>
              </a:rPr>
              <a:t>    </a:t>
            </a:r>
            <a:r>
              <a:rPr lang="en-US" sz="2000" b="1" dirty="0" smtClean="0">
                <a:ea typeface="+mn-ea"/>
              </a:rPr>
              <a:t>Address:</a:t>
            </a:r>
          </a:p>
          <a:p>
            <a:pPr marL="0" indent="0">
              <a:buFontTx/>
              <a:buNone/>
              <a:defRPr/>
            </a:pPr>
            <a:r>
              <a:rPr lang="en-US" sz="2000" dirty="0">
                <a:ea typeface="+mn-ea"/>
              </a:rPr>
              <a:t> </a:t>
            </a:r>
            <a:r>
              <a:rPr lang="en-US" sz="2000" dirty="0" smtClean="0">
                <a:ea typeface="+mn-ea"/>
              </a:rPr>
              <a:t>   MSD IT Global Innovation </a:t>
            </a:r>
          </a:p>
          <a:p>
            <a:pPr marL="0" indent="0">
              <a:buFontTx/>
              <a:buNone/>
              <a:defRPr/>
            </a:pPr>
            <a:r>
              <a:rPr lang="en-US" sz="2000" dirty="0">
                <a:ea typeface="+mn-ea"/>
              </a:rPr>
              <a:t> </a:t>
            </a:r>
            <a:r>
              <a:rPr lang="en-US" sz="2000" dirty="0" smtClean="0">
                <a:ea typeface="+mn-ea"/>
              </a:rPr>
              <a:t>   Center, s.r.o.</a:t>
            </a:r>
            <a:br>
              <a:rPr lang="en-US" sz="2000" dirty="0" smtClean="0">
                <a:ea typeface="+mn-ea"/>
              </a:rPr>
            </a:br>
            <a:r>
              <a:rPr lang="en-US" sz="2000" dirty="0" smtClean="0">
                <a:ea typeface="+mn-ea"/>
              </a:rPr>
              <a:t>    Riverview </a:t>
            </a:r>
            <a:br>
              <a:rPr lang="en-US" sz="2000" dirty="0" smtClean="0">
                <a:ea typeface="+mn-ea"/>
              </a:rPr>
            </a:br>
            <a:r>
              <a:rPr lang="en-US" sz="2000" dirty="0" smtClean="0">
                <a:ea typeface="+mn-ea"/>
              </a:rPr>
              <a:t>    </a:t>
            </a:r>
            <a:r>
              <a:rPr lang="en-US" sz="2000" dirty="0" err="1" smtClean="0">
                <a:ea typeface="+mn-ea"/>
              </a:rPr>
              <a:t>Svornosti</a:t>
            </a:r>
            <a:r>
              <a:rPr lang="en-US" sz="2000" dirty="0" smtClean="0">
                <a:ea typeface="+mn-ea"/>
              </a:rPr>
              <a:t> 3321/2</a:t>
            </a:r>
            <a:br>
              <a:rPr lang="en-US" sz="2000" dirty="0" smtClean="0">
                <a:ea typeface="+mn-ea"/>
              </a:rPr>
            </a:br>
            <a:r>
              <a:rPr lang="en-US" sz="2000" dirty="0" smtClean="0">
                <a:ea typeface="+mn-ea"/>
              </a:rPr>
              <a:t>    150 </a:t>
            </a:r>
            <a:r>
              <a:rPr lang="en-US" sz="2000" dirty="0">
                <a:ea typeface="+mn-ea"/>
              </a:rPr>
              <a:t>00 Praha </a:t>
            </a:r>
            <a:r>
              <a:rPr lang="en-US" sz="2000" dirty="0" smtClean="0">
                <a:ea typeface="+mn-ea"/>
              </a:rPr>
              <a:t>5</a:t>
            </a:r>
            <a:endParaRPr lang="cs-CZ" sz="2000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dirty="0">
                <a:ea typeface="+mn-ea"/>
              </a:rPr>
              <a:t> </a:t>
            </a:r>
            <a:r>
              <a:rPr lang="cs-CZ" sz="2000" dirty="0" smtClean="0">
                <a:ea typeface="+mn-ea"/>
              </a:rPr>
              <a:t>   </a:t>
            </a:r>
            <a:r>
              <a:rPr lang="cs-CZ" sz="2000" u="sng" dirty="0" smtClean="0">
                <a:ea typeface="+mn-ea"/>
                <a:hlinkClick r:id="rId6"/>
              </a:rPr>
              <a:t>www.msdit.cz</a:t>
            </a:r>
            <a:endParaRPr lang="cs-CZ" sz="2000" u="sng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endParaRPr lang="cs-CZ" sz="2000" u="sng" dirty="0" smtClean="0">
              <a:ea typeface="+mn-ea"/>
            </a:endParaRPr>
          </a:p>
          <a:p>
            <a:pPr marL="0" indent="0">
              <a:buFontTx/>
              <a:buNone/>
              <a:defRPr/>
            </a:pPr>
            <a:r>
              <a:rPr lang="cs-CZ" sz="2000" dirty="0" smtClean="0">
                <a:ea typeface="+mn-ea"/>
                <a:hlinkClick r:id="rId7"/>
              </a:rPr>
              <a:t>     </a:t>
            </a:r>
            <a:endParaRPr lang="en-US" sz="2000" dirty="0" smtClean="0">
              <a:ea typeface="+mn-ea"/>
              <a:hlinkClick r:id="rId7"/>
            </a:endParaRPr>
          </a:p>
          <a:p>
            <a:pPr>
              <a:defRPr/>
            </a:pPr>
            <a:endParaRPr lang="en-US" sz="2000" dirty="0">
              <a:solidFill>
                <a:srgbClr val="FFFF00"/>
              </a:solidFill>
              <a:ea typeface="+mn-ea"/>
            </a:endParaRPr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86200"/>
            <a:ext cx="41989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myphot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200"/>
            <a:ext cx="1308100" cy="13081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3"/>
          <p:cNvSpPr txBox="1">
            <a:spLocks/>
          </p:cNvSpPr>
          <p:nvPr/>
        </p:nvSpPr>
        <p:spPr>
          <a:xfrm>
            <a:off x="0" y="6473825"/>
            <a:ext cx="406400" cy="2317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286000" algn="l" defTabSz="457200" rtl="0" eaLnBrk="1" latinLnBrk="0" hangingPunct="1"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743200" algn="l" defTabSz="457200" rtl="0" eaLnBrk="1" latinLnBrk="0" hangingPunct="1"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200400" algn="l" defTabSz="457200" rtl="0" eaLnBrk="1" latinLnBrk="0" hangingPunct="1"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657600" algn="l" defTabSz="457200" rtl="0" eaLnBrk="1" latinLnBrk="0" hangingPunct="1">
              <a:defRPr sz="1400" kern="1200">
                <a:solidFill>
                  <a:srgbClr val="37424A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fld id="{3C4499AD-2124-45B8-AE79-55A6177C734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1454"/>
          <a:stretch/>
        </p:blipFill>
        <p:spPr>
          <a:xfrm>
            <a:off x="0" y="-24861"/>
            <a:ext cx="9144000" cy="6882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067" y="605590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/>
              <a:t>… use many low-cost servers in a cluster.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385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5-06 at 15.57.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>
          <a:xfrm>
            <a:off x="13736" y="822630"/>
            <a:ext cx="9130264" cy="5021293"/>
          </a:xfrm>
        </p:spPr>
      </p:pic>
      <p:sp>
        <p:nvSpPr>
          <p:cNvPr id="8" name="Rectangular Callout 7"/>
          <p:cNvSpPr/>
          <p:nvPr/>
        </p:nvSpPr>
        <p:spPr>
          <a:xfrm>
            <a:off x="381000" y="6019800"/>
            <a:ext cx="1923030" cy="609599"/>
          </a:xfrm>
          <a:prstGeom prst="wedgeRectCallout">
            <a:avLst>
              <a:gd name="adj1" fmla="val -39421"/>
              <a:gd name="adj2" fmla="val -235237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2004 </a:t>
            </a:r>
            <a:r>
              <a:rPr lang="en-US" dirty="0" err="1" smtClean="0"/>
              <a:t>MapReduce</a:t>
            </a:r>
            <a:r>
              <a:rPr lang="en-US" dirty="0" smtClean="0"/>
              <a:t> Paper Published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5419133" y="5509464"/>
            <a:ext cx="2439238" cy="620236"/>
          </a:xfrm>
          <a:prstGeom prst="wedgeRectCallout">
            <a:avLst>
              <a:gd name="adj1" fmla="val -44519"/>
              <a:gd name="adj2" fmla="val -157882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 1.0 Released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776064" y="5819582"/>
            <a:ext cx="2439238" cy="620236"/>
          </a:xfrm>
          <a:prstGeom prst="wedgeRectCallout">
            <a:avLst>
              <a:gd name="adj1" fmla="val 6773"/>
              <a:gd name="adj2" fmla="val -211117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2009 </a:t>
            </a:r>
            <a:r>
              <a:rPr lang="en-US" dirty="0" err="1" smtClean="0"/>
              <a:t>Hadoop</a:t>
            </a:r>
            <a:r>
              <a:rPr lang="en-US" dirty="0" smtClean="0"/>
              <a:t> available to public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533400" y="2971800"/>
            <a:ext cx="1923030" cy="917963"/>
          </a:xfrm>
          <a:prstGeom prst="wedgeRectCallout">
            <a:avLst>
              <a:gd name="adj1" fmla="val -64186"/>
              <a:gd name="adj2" fmla="val 135387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2003 Google </a:t>
            </a:r>
            <a:r>
              <a:rPr lang="en-US" dirty="0" err="1" smtClean="0"/>
              <a:t>FileSystem</a:t>
            </a:r>
            <a:r>
              <a:rPr lang="en-US" dirty="0" smtClean="0"/>
              <a:t> Paper Published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3581400" y="3048000"/>
            <a:ext cx="2439238" cy="620236"/>
          </a:xfrm>
          <a:prstGeom prst="wedgeRectCallout">
            <a:avLst>
              <a:gd name="adj1" fmla="val 37143"/>
              <a:gd name="adj2" fmla="val 206914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2011 </a:t>
            </a:r>
            <a:r>
              <a:rPr lang="en-US" dirty="0" err="1" smtClean="0"/>
              <a:t>Hortonworks</a:t>
            </a:r>
            <a:r>
              <a:rPr lang="en-US" dirty="0" smtClean="0"/>
              <a:t> founded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2513762" y="3886200"/>
            <a:ext cx="2439238" cy="467836"/>
          </a:xfrm>
          <a:prstGeom prst="wedgeRectCallout">
            <a:avLst>
              <a:gd name="adj1" fmla="val 25367"/>
              <a:gd name="adj2" fmla="val 129995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2009 </a:t>
            </a:r>
            <a:r>
              <a:rPr lang="en-US" dirty="0" err="1" smtClean="0"/>
              <a:t>Cloudera</a:t>
            </a:r>
            <a:r>
              <a:rPr lang="en-US" dirty="0" smtClean="0"/>
              <a:t> Distribution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066800" y="5257800"/>
            <a:ext cx="2819400" cy="457200"/>
          </a:xfrm>
          <a:prstGeom prst="wedgeRectCallout">
            <a:avLst>
              <a:gd name="adj1" fmla="val -21916"/>
              <a:gd name="adj2" fmla="val -138370"/>
            </a:avLst>
          </a:prstGeom>
          <a:solidFill>
            <a:srgbClr val="4579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2006 Google </a:t>
            </a:r>
            <a:r>
              <a:rPr lang="en-US" dirty="0" err="1" smtClean="0"/>
              <a:t>BigTable</a:t>
            </a:r>
            <a:r>
              <a:rPr lang="en-US" dirty="0" smtClean="0"/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128451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1"/>
            <a:ext cx="8382000" cy="38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8400"/>
            <a:ext cx="7772400" cy="1500187"/>
          </a:xfrm>
        </p:spPr>
        <p:txBody>
          <a:bodyPr anchor="ctr"/>
          <a:lstStyle/>
          <a:p>
            <a:pPr algn="ctr"/>
            <a:r>
              <a:rPr lang="en-US" sz="3600" b="1" dirty="0" smtClean="0"/>
              <a:t>Basic Principles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819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0198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http://static.googleusercontent.com/media/research.google.com/en//archive/gfs-sosp2003.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9" y="266701"/>
            <a:ext cx="8003901" cy="55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68956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99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9999"/>
      </a:accent6>
      <a:hlink>
        <a:srgbClr val="009999"/>
      </a:hlink>
      <a:folHlink>
        <a:srgbClr val="009999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>
                <a:lumMod val="95000"/>
              </a:schemeClr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99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9999"/>
      </a:accent6>
      <a:hlink>
        <a:srgbClr val="009999"/>
      </a:hlink>
      <a:folHlink>
        <a:srgbClr val="009999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>
                <a:lumMod val="95000"/>
              </a:schemeClr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99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9999"/>
      </a:accent6>
      <a:hlink>
        <a:srgbClr val="009999"/>
      </a:hlink>
      <a:folHlink>
        <a:srgbClr val="009999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>
                <a:lumMod val="95000"/>
              </a:schemeClr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99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9999"/>
      </a:accent6>
      <a:hlink>
        <a:srgbClr val="009999"/>
      </a:hlink>
      <a:folHlink>
        <a:srgbClr val="009999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>
                <a:lumMod val="95000"/>
              </a:schemeClr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19344</TotalTime>
  <Words>1570</Words>
  <Application>Microsoft Macintosh PowerPoint</Application>
  <PresentationFormat>On-screen Show (4:3)</PresentationFormat>
  <Paragraphs>252</Paragraphs>
  <Slides>43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Default Design</vt:lpstr>
      <vt:lpstr>1_Default Design</vt:lpstr>
      <vt:lpstr>2_Default Design</vt:lpstr>
      <vt:lpstr>3_Default Design</vt:lpstr>
      <vt:lpstr>4_Default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HDFS &amp; WebHDFS</vt:lpstr>
      <vt:lpstr>Hive</vt:lpstr>
      <vt:lpstr>Sqoop</vt:lpstr>
      <vt:lpstr>PowerPoint Presentation</vt:lpstr>
      <vt:lpstr>PowerPoint Presentation</vt:lpstr>
      <vt:lpstr>MapReduce – Map</vt:lpstr>
      <vt:lpstr>MapReduce – Reduce</vt:lpstr>
      <vt:lpstr>PowerPoint Presentation</vt:lpstr>
      <vt:lpstr>Pig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Buzzwords not Covered</vt:lpstr>
      <vt:lpstr>MSD IT Global Innovation Center in Prague</vt:lpstr>
      <vt:lpstr>MSD IT Global Innovation Center in Prague</vt:lpstr>
    </vt:vector>
  </TitlesOfParts>
  <Company>Merck &amp; Co.,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Merck;dennis.manion@merck.com</dc:creator>
  <cp:lastModifiedBy>Merck</cp:lastModifiedBy>
  <cp:revision>613</cp:revision>
  <cp:lastPrinted>2013-01-17T16:42:12Z</cp:lastPrinted>
  <dcterms:created xsi:type="dcterms:W3CDTF">2012-04-23T18:25:45Z</dcterms:created>
  <dcterms:modified xsi:type="dcterms:W3CDTF">2015-09-08T16:59:07Z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rckDocSensitivity">
    <vt:i4>0</vt:i4>
  </property>
  <property fmtid="{D5CDD505-2E9C-101B-9397-08002B2CF9AE}" pid="3" name="MerckDocSensitivityHeader">
    <vt:bool>false</vt:bool>
  </property>
  <property fmtid="{D5CDD505-2E9C-101B-9397-08002B2CF9AE}" pid="4" name="MerckDocSensitivityFooter">
    <vt:bool>true</vt:bool>
  </property>
</Properties>
</file>